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874" r:id="rId2"/>
    <p:sldId id="840" r:id="rId3"/>
    <p:sldId id="841" r:id="rId4"/>
    <p:sldId id="884" r:id="rId5"/>
    <p:sldId id="885" r:id="rId6"/>
    <p:sldId id="627" r:id="rId7"/>
    <p:sldId id="278" r:id="rId8"/>
    <p:sldId id="616" r:id="rId9"/>
    <p:sldId id="629" r:id="rId10"/>
    <p:sldId id="862" r:id="rId11"/>
    <p:sldId id="569" r:id="rId12"/>
    <p:sldId id="413" r:id="rId13"/>
    <p:sldId id="414" r:id="rId14"/>
    <p:sldId id="613" r:id="rId15"/>
    <p:sldId id="493" r:id="rId16"/>
    <p:sldId id="277" r:id="rId17"/>
    <p:sldId id="382" r:id="rId18"/>
    <p:sldId id="861" r:id="rId19"/>
    <p:sldId id="259" r:id="rId20"/>
    <p:sldId id="625" r:id="rId21"/>
    <p:sldId id="624" r:id="rId22"/>
    <p:sldId id="513" r:id="rId23"/>
    <p:sldId id="886" r:id="rId24"/>
    <p:sldId id="860" r:id="rId25"/>
    <p:sldId id="864" r:id="rId26"/>
    <p:sldId id="890" r:id="rId27"/>
    <p:sldId id="865" r:id="rId28"/>
    <p:sldId id="866" r:id="rId29"/>
    <p:sldId id="867" r:id="rId30"/>
    <p:sldId id="868" r:id="rId31"/>
    <p:sldId id="869" r:id="rId32"/>
    <p:sldId id="897" r:id="rId33"/>
    <p:sldId id="898" r:id="rId34"/>
    <p:sldId id="899" r:id="rId35"/>
    <p:sldId id="900" r:id="rId36"/>
    <p:sldId id="792" r:id="rId37"/>
    <p:sldId id="887" r:id="rId38"/>
    <p:sldId id="888" r:id="rId39"/>
    <p:sldId id="889" r:id="rId40"/>
    <p:sldId id="892" r:id="rId41"/>
    <p:sldId id="901" r:id="rId42"/>
    <p:sldId id="855" r:id="rId43"/>
    <p:sldId id="516" r:id="rId44"/>
    <p:sldId id="891" r:id="rId45"/>
    <p:sldId id="856" r:id="rId46"/>
    <p:sldId id="857" r:id="rId47"/>
    <p:sldId id="797" r:id="rId48"/>
    <p:sldId id="833" r:id="rId49"/>
    <p:sldId id="837" r:id="rId50"/>
    <p:sldId id="878" r:id="rId51"/>
    <p:sldId id="858" r:id="rId52"/>
    <p:sldId id="894" r:id="rId53"/>
    <p:sldId id="877" r:id="rId54"/>
    <p:sldId id="883" r:id="rId55"/>
    <p:sldId id="876" r:id="rId56"/>
    <p:sldId id="895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EB14C7-5C1D-8A45-87C5-136124251A14}" v="20" dt="2022-10-04T17:34:53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>
        <p:scale>
          <a:sx n="86" d="100"/>
          <a:sy n="86" d="100"/>
        </p:scale>
        <p:origin x="48" y="4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3538B-8E92-4D92-A7D7-3798DB4986A7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3AEC2D5-B44D-4E10-A4F9-79D9DD11EDC8}">
      <dgm:prSet/>
      <dgm:spPr/>
      <dgm:t>
        <a:bodyPr/>
        <a:lstStyle/>
        <a:p>
          <a:r>
            <a:rPr lang="en-US" dirty="0"/>
            <a:t>Powerlessness to Empowerment</a:t>
          </a:r>
        </a:p>
      </dgm:t>
    </dgm:pt>
    <dgm:pt modelId="{E5329060-9DE0-4C62-A71E-4E6C59647C3E}" type="parTrans" cxnId="{52071B22-77DB-407B-A8F4-240D790D0C73}">
      <dgm:prSet/>
      <dgm:spPr/>
      <dgm:t>
        <a:bodyPr/>
        <a:lstStyle/>
        <a:p>
          <a:endParaRPr lang="en-US"/>
        </a:p>
      </dgm:t>
    </dgm:pt>
    <dgm:pt modelId="{835F1EE6-19EE-424A-8FC4-FD0FB39219B1}" type="sibTrans" cxnId="{52071B22-77DB-407B-A8F4-240D790D0C73}">
      <dgm:prSet/>
      <dgm:spPr/>
      <dgm:t>
        <a:bodyPr/>
        <a:lstStyle/>
        <a:p>
          <a:endParaRPr lang="en-US"/>
        </a:p>
      </dgm:t>
    </dgm:pt>
    <dgm:pt modelId="{E026F761-7A92-4498-9F80-47AC384BB07B}">
      <dgm:prSet/>
      <dgm:spPr/>
      <dgm:t>
        <a:bodyPr/>
        <a:lstStyle/>
        <a:p>
          <a:r>
            <a:rPr lang="en-US"/>
            <a:t>Devaluing to Validation and Self-Validation</a:t>
          </a:r>
        </a:p>
      </dgm:t>
    </dgm:pt>
    <dgm:pt modelId="{9E27AC3A-48B9-4517-9387-FD5380BE8300}" type="parTrans" cxnId="{AC16CB12-A0B5-486C-9DE1-873E04E57828}">
      <dgm:prSet/>
      <dgm:spPr/>
      <dgm:t>
        <a:bodyPr/>
        <a:lstStyle/>
        <a:p>
          <a:endParaRPr lang="en-US"/>
        </a:p>
      </dgm:t>
    </dgm:pt>
    <dgm:pt modelId="{06C3F609-A5F2-422C-970A-5ED74F58B7E9}" type="sibTrans" cxnId="{AC16CB12-A0B5-486C-9DE1-873E04E57828}">
      <dgm:prSet/>
      <dgm:spPr/>
      <dgm:t>
        <a:bodyPr/>
        <a:lstStyle/>
        <a:p>
          <a:endParaRPr lang="en-US"/>
        </a:p>
      </dgm:t>
    </dgm:pt>
    <dgm:pt modelId="{640B6349-185E-4B30-B0C4-679C125C5F78}">
      <dgm:prSet/>
      <dgm:spPr/>
      <dgm:t>
        <a:bodyPr/>
        <a:lstStyle/>
        <a:p>
          <a:r>
            <a:rPr lang="en-US"/>
            <a:t>Disconnection to Balance of Autonomy and Intimacy</a:t>
          </a:r>
        </a:p>
      </dgm:t>
    </dgm:pt>
    <dgm:pt modelId="{414649E7-3329-4E89-AF33-5961000AABCF}" type="parTrans" cxnId="{66D9C70C-7E89-4F60-BCBF-7CD255F811F7}">
      <dgm:prSet/>
      <dgm:spPr/>
      <dgm:t>
        <a:bodyPr/>
        <a:lstStyle/>
        <a:p>
          <a:endParaRPr lang="en-US"/>
        </a:p>
      </dgm:t>
    </dgm:pt>
    <dgm:pt modelId="{3A8896AA-CA2F-4914-B7E8-2101E87474B5}" type="sibTrans" cxnId="{66D9C70C-7E89-4F60-BCBF-7CD255F811F7}">
      <dgm:prSet/>
      <dgm:spPr/>
      <dgm:t>
        <a:bodyPr/>
        <a:lstStyle/>
        <a:p>
          <a:endParaRPr lang="en-US"/>
        </a:p>
      </dgm:t>
    </dgm:pt>
    <dgm:pt modelId="{CECC1554-2696-4151-83E5-CE52DAA5F451}">
      <dgm:prSet/>
      <dgm:spPr/>
      <dgm:t>
        <a:bodyPr/>
        <a:lstStyle/>
        <a:p>
          <a:r>
            <a:rPr lang="en-US" dirty="0"/>
            <a:t>No control to Safe and Effective Use of Self</a:t>
          </a:r>
        </a:p>
      </dgm:t>
    </dgm:pt>
    <dgm:pt modelId="{63523A8C-7CA1-43CD-8B72-EB7962265A26}" type="parTrans" cxnId="{BE18A9A5-1B6C-41B9-BEB3-DA5043DDD18C}">
      <dgm:prSet/>
      <dgm:spPr/>
      <dgm:t>
        <a:bodyPr/>
        <a:lstStyle/>
        <a:p>
          <a:endParaRPr lang="en-US"/>
        </a:p>
      </dgm:t>
    </dgm:pt>
    <dgm:pt modelId="{07A73F44-9376-4818-A62B-D1AEAD8A3BE7}" type="sibTrans" cxnId="{BE18A9A5-1B6C-41B9-BEB3-DA5043DDD18C}">
      <dgm:prSet/>
      <dgm:spPr/>
      <dgm:t>
        <a:bodyPr/>
        <a:lstStyle/>
        <a:p>
          <a:endParaRPr lang="en-US"/>
        </a:p>
      </dgm:t>
    </dgm:pt>
    <dgm:pt modelId="{0DDBE3E3-D4FA-438F-A3E5-117FE4288CC4}" type="pres">
      <dgm:prSet presAssocID="{2733538B-8E92-4D92-A7D7-3798DB4986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3EF7A8-3A92-4A6A-A3A2-ED5EA2EBA542}" type="pres">
      <dgm:prSet presAssocID="{B3AEC2D5-B44D-4E10-A4F9-79D9DD11EDC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50A70-2392-440C-BEC9-BA6FC05C9AFF}" type="pres">
      <dgm:prSet presAssocID="{835F1EE6-19EE-424A-8FC4-FD0FB39219B1}" presName="spacer" presStyleCnt="0"/>
      <dgm:spPr/>
    </dgm:pt>
    <dgm:pt modelId="{D50ABD7F-31D5-416B-AF28-935916EA458B}" type="pres">
      <dgm:prSet presAssocID="{E026F761-7A92-4498-9F80-47AC384BB07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E29FD-36E4-4D2F-8F4C-87BA05368005}" type="pres">
      <dgm:prSet presAssocID="{06C3F609-A5F2-422C-970A-5ED74F58B7E9}" presName="spacer" presStyleCnt="0"/>
      <dgm:spPr/>
    </dgm:pt>
    <dgm:pt modelId="{4EA6A789-F39F-44BC-8BD3-A37BFA80B766}" type="pres">
      <dgm:prSet presAssocID="{640B6349-185E-4B30-B0C4-679C125C5F7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016DE-D435-4C5A-B086-92E8B86B560A}" type="pres">
      <dgm:prSet presAssocID="{3A8896AA-CA2F-4914-B7E8-2101E87474B5}" presName="spacer" presStyleCnt="0"/>
      <dgm:spPr/>
    </dgm:pt>
    <dgm:pt modelId="{F4C2037E-9D85-4EDE-B5EB-B21FF3AEE5CF}" type="pres">
      <dgm:prSet presAssocID="{CECC1554-2696-4151-83E5-CE52DAA5F45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FAA12B-CB32-4B1F-B953-A31449AB2241}" type="presOf" srcId="{640B6349-185E-4B30-B0C4-679C125C5F78}" destId="{4EA6A789-F39F-44BC-8BD3-A37BFA80B766}" srcOrd="0" destOrd="0" presId="urn:microsoft.com/office/officeart/2005/8/layout/vList2"/>
    <dgm:cxn modelId="{1BA847AA-BEB2-4B3E-AAA0-E2C49FD572F7}" type="presOf" srcId="{E026F761-7A92-4498-9F80-47AC384BB07B}" destId="{D50ABD7F-31D5-416B-AF28-935916EA458B}" srcOrd="0" destOrd="0" presId="urn:microsoft.com/office/officeart/2005/8/layout/vList2"/>
    <dgm:cxn modelId="{52071B22-77DB-407B-A8F4-240D790D0C73}" srcId="{2733538B-8E92-4D92-A7D7-3798DB4986A7}" destId="{B3AEC2D5-B44D-4E10-A4F9-79D9DD11EDC8}" srcOrd="0" destOrd="0" parTransId="{E5329060-9DE0-4C62-A71E-4E6C59647C3E}" sibTransId="{835F1EE6-19EE-424A-8FC4-FD0FB39219B1}"/>
    <dgm:cxn modelId="{AC16CB12-A0B5-486C-9DE1-873E04E57828}" srcId="{2733538B-8E92-4D92-A7D7-3798DB4986A7}" destId="{E026F761-7A92-4498-9F80-47AC384BB07B}" srcOrd="1" destOrd="0" parTransId="{9E27AC3A-48B9-4517-9387-FD5380BE8300}" sibTransId="{06C3F609-A5F2-422C-970A-5ED74F58B7E9}"/>
    <dgm:cxn modelId="{BE18A9A5-1B6C-41B9-BEB3-DA5043DDD18C}" srcId="{2733538B-8E92-4D92-A7D7-3798DB4986A7}" destId="{CECC1554-2696-4151-83E5-CE52DAA5F451}" srcOrd="3" destOrd="0" parTransId="{63523A8C-7CA1-43CD-8B72-EB7962265A26}" sibTransId="{07A73F44-9376-4818-A62B-D1AEAD8A3BE7}"/>
    <dgm:cxn modelId="{66D9C70C-7E89-4F60-BCBF-7CD255F811F7}" srcId="{2733538B-8E92-4D92-A7D7-3798DB4986A7}" destId="{640B6349-185E-4B30-B0C4-679C125C5F78}" srcOrd="2" destOrd="0" parTransId="{414649E7-3329-4E89-AF33-5961000AABCF}" sibTransId="{3A8896AA-CA2F-4914-B7E8-2101E87474B5}"/>
    <dgm:cxn modelId="{331830CF-9986-40EA-8C55-CA9D0192142D}" type="presOf" srcId="{CECC1554-2696-4151-83E5-CE52DAA5F451}" destId="{F4C2037E-9D85-4EDE-B5EB-B21FF3AEE5CF}" srcOrd="0" destOrd="0" presId="urn:microsoft.com/office/officeart/2005/8/layout/vList2"/>
    <dgm:cxn modelId="{D6983A25-4CBB-4041-96CE-55FAC988F72C}" type="presOf" srcId="{B3AEC2D5-B44D-4E10-A4F9-79D9DD11EDC8}" destId="{653EF7A8-3A92-4A6A-A3A2-ED5EA2EBA542}" srcOrd="0" destOrd="0" presId="urn:microsoft.com/office/officeart/2005/8/layout/vList2"/>
    <dgm:cxn modelId="{D086B286-E290-4A5A-83BB-920BEE02DC42}" type="presOf" srcId="{2733538B-8E92-4D92-A7D7-3798DB4986A7}" destId="{0DDBE3E3-D4FA-438F-A3E5-117FE4288CC4}" srcOrd="0" destOrd="0" presId="urn:microsoft.com/office/officeart/2005/8/layout/vList2"/>
    <dgm:cxn modelId="{8131DDC3-DF00-40B2-9FEF-1C5D48376F3F}" type="presParOf" srcId="{0DDBE3E3-D4FA-438F-A3E5-117FE4288CC4}" destId="{653EF7A8-3A92-4A6A-A3A2-ED5EA2EBA542}" srcOrd="0" destOrd="0" presId="urn:microsoft.com/office/officeart/2005/8/layout/vList2"/>
    <dgm:cxn modelId="{E865357D-39FD-49A1-B854-DD3EA6281FD7}" type="presParOf" srcId="{0DDBE3E3-D4FA-438F-A3E5-117FE4288CC4}" destId="{F7F50A70-2392-440C-BEC9-BA6FC05C9AFF}" srcOrd="1" destOrd="0" presId="urn:microsoft.com/office/officeart/2005/8/layout/vList2"/>
    <dgm:cxn modelId="{0F77A055-0003-4073-84F1-0A2896E77268}" type="presParOf" srcId="{0DDBE3E3-D4FA-438F-A3E5-117FE4288CC4}" destId="{D50ABD7F-31D5-416B-AF28-935916EA458B}" srcOrd="2" destOrd="0" presId="urn:microsoft.com/office/officeart/2005/8/layout/vList2"/>
    <dgm:cxn modelId="{C0752058-913D-46F7-9EFF-9010C0989324}" type="presParOf" srcId="{0DDBE3E3-D4FA-438F-A3E5-117FE4288CC4}" destId="{F6FE29FD-36E4-4D2F-8F4C-87BA05368005}" srcOrd="3" destOrd="0" presId="urn:microsoft.com/office/officeart/2005/8/layout/vList2"/>
    <dgm:cxn modelId="{5A071603-9362-4404-9516-4270769BF1B0}" type="presParOf" srcId="{0DDBE3E3-D4FA-438F-A3E5-117FE4288CC4}" destId="{4EA6A789-F39F-44BC-8BD3-A37BFA80B766}" srcOrd="4" destOrd="0" presId="urn:microsoft.com/office/officeart/2005/8/layout/vList2"/>
    <dgm:cxn modelId="{0F144D67-A61C-45A0-962F-B9C3724B8649}" type="presParOf" srcId="{0DDBE3E3-D4FA-438F-A3E5-117FE4288CC4}" destId="{4E8016DE-D435-4C5A-B086-92E8B86B560A}" srcOrd="5" destOrd="0" presId="urn:microsoft.com/office/officeart/2005/8/layout/vList2"/>
    <dgm:cxn modelId="{CC0E9423-7DFE-459E-B430-E67B4B7F1537}" type="presParOf" srcId="{0DDBE3E3-D4FA-438F-A3E5-117FE4288CC4}" destId="{F4C2037E-9D85-4EDE-B5EB-B21FF3AEE5C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41A87-7206-4810-B47F-0F03BE47E24B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08670-8B2F-4A33-8A9F-C2C9E2600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2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>
            <a:extLst>
              <a:ext uri="{FF2B5EF4-FFF2-40B4-BE49-F238E27FC236}">
                <a16:creationId xmlns="" xmlns:a16="http://schemas.microsoft.com/office/drawing/2014/main" id="{418BEC27-F811-4C2F-AFD6-B664E79E33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>
            <a:extLst>
              <a:ext uri="{FF2B5EF4-FFF2-40B4-BE49-F238E27FC236}">
                <a16:creationId xmlns="" xmlns:a16="http://schemas.microsoft.com/office/drawing/2014/main" id="{D211C7DF-019E-4931-B306-21F025B21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We are simplifying a process that is very complex in order for you to have an easy way to share with your clients</a:t>
            </a:r>
          </a:p>
        </p:txBody>
      </p:sp>
      <p:sp>
        <p:nvSpPr>
          <p:cNvPr id="153604" name="Slide Number Placeholder 3">
            <a:extLst>
              <a:ext uri="{FF2B5EF4-FFF2-40B4-BE49-F238E27FC236}">
                <a16:creationId xmlns="" xmlns:a16="http://schemas.microsoft.com/office/drawing/2014/main" id="{098B3601-70D5-49A9-9DD6-4E0D39007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fld id="{C0B5562E-B6CF-4D19-BEBE-AE45F92C3469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3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>
            <a:extLst>
              <a:ext uri="{FF2B5EF4-FFF2-40B4-BE49-F238E27FC236}">
                <a16:creationId xmlns="" xmlns:a16="http://schemas.microsoft.com/office/drawing/2014/main" id="{841C4BFD-B553-42DD-A787-9DD54061FF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>
            <a:extLst>
              <a:ext uri="{FF2B5EF4-FFF2-40B4-BE49-F238E27FC236}">
                <a16:creationId xmlns="" xmlns:a16="http://schemas.microsoft.com/office/drawing/2014/main" id="{FEE23E91-2337-46D0-B8FA-530682EC05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04" name="Header Placeholder 3">
            <a:extLst>
              <a:ext uri="{FF2B5EF4-FFF2-40B4-BE49-F238E27FC236}">
                <a16:creationId xmlns="" xmlns:a16="http://schemas.microsoft.com/office/drawing/2014/main" id="{F3B4F25F-F9B0-4961-A538-80A78D31CF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The Trauma Resiliency Model</a:t>
            </a:r>
          </a:p>
        </p:txBody>
      </p:sp>
      <p:sp>
        <p:nvSpPr>
          <p:cNvPr id="204805" name="Slide Number Placeholder 4">
            <a:extLst>
              <a:ext uri="{FF2B5EF4-FFF2-40B4-BE49-F238E27FC236}">
                <a16:creationId xmlns="" xmlns:a16="http://schemas.microsoft.com/office/drawing/2014/main" id="{C35E2807-87E1-449F-B826-6F56ED78CC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fld id="{40650BB6-0220-4BC0-AFA6-78C13E7973F5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06" name="Footer Placeholder 5">
            <a:extLst>
              <a:ext uri="{FF2B5EF4-FFF2-40B4-BE49-F238E27FC236}">
                <a16:creationId xmlns="" xmlns:a16="http://schemas.microsoft.com/office/drawing/2014/main" id="{4FC35515-58BE-40BE-A964-C0B77AF4AF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The Trauma Resource Institute</a:t>
            </a:r>
          </a:p>
        </p:txBody>
      </p:sp>
    </p:spTree>
    <p:extLst>
      <p:ext uri="{BB962C8B-B14F-4D97-AF65-F5344CB8AC3E}">
        <p14:creationId xmlns:p14="http://schemas.microsoft.com/office/powerpoint/2010/main" val="2167441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="" xmlns:a16="http://schemas.microsoft.com/office/drawing/2014/main" id="{51769F35-E2CF-457C-BE67-8484BEF11A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The Trauma Resiliency Model</a:t>
            </a:r>
          </a:p>
        </p:txBody>
      </p:sp>
      <p:sp>
        <p:nvSpPr>
          <p:cNvPr id="206851" name="Rectangle 7">
            <a:extLst>
              <a:ext uri="{FF2B5EF4-FFF2-40B4-BE49-F238E27FC236}">
                <a16:creationId xmlns="" xmlns:a16="http://schemas.microsoft.com/office/drawing/2014/main" id="{10BE66F7-C2C5-4E2A-9913-F2C288F35C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fld id="{476F2E00-9C82-4119-9713-B07F7D57D35C}" type="slidenum">
              <a:rPr lang="en-US" altLang="en-US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6852" name="Rectangle 2">
            <a:extLst>
              <a:ext uri="{FF2B5EF4-FFF2-40B4-BE49-F238E27FC236}">
                <a16:creationId xmlns="" xmlns:a16="http://schemas.microsoft.com/office/drawing/2014/main" id="{2241B2D6-AE8F-4893-921A-2F358FCD4E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3" name="Rectangle 3">
            <a:extLst>
              <a:ext uri="{FF2B5EF4-FFF2-40B4-BE49-F238E27FC236}">
                <a16:creationId xmlns="" xmlns:a16="http://schemas.microsoft.com/office/drawing/2014/main" id="{7677FAE8-5341-40B4-9293-6ADB795D9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Key Points</a:t>
            </a:r>
          </a:p>
          <a:p>
            <a:pPr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>
                <a:solidFill>
                  <a:srgbClr val="000000"/>
                </a:solidFill>
              </a:rPr>
              <a:t>TRM wellness skills can help individuals self-regulate and modulate sensations that have been triggered by an external or internal trigger</a:t>
            </a:r>
          </a:p>
          <a:p>
            <a:pPr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>
                <a:solidFill>
                  <a:srgbClr val="000000"/>
                </a:solidFill>
              </a:rPr>
              <a:t>Traumatic triggers can be intercepted and the NS can be brought back into balance by TRM wellness skills.</a:t>
            </a:r>
          </a:p>
          <a:p>
            <a:pPr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>
                <a:solidFill>
                  <a:srgbClr val="000000"/>
                </a:solidFill>
              </a:rPr>
              <a:t>Completing survival responses can help change the intensity of the implicit memory capsule so that the memory can be relegated to the past.</a:t>
            </a:r>
          </a:p>
          <a:p>
            <a:pPr eaLnBrk="1" hangingPunct="1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>
                <a:solidFill>
                  <a:srgbClr val="000000"/>
                </a:solidFill>
              </a:rPr>
              <a:t>The narrative memory may or may not ever be recalled.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6854" name="Footer Placeholder 5">
            <a:extLst>
              <a:ext uri="{FF2B5EF4-FFF2-40B4-BE49-F238E27FC236}">
                <a16:creationId xmlns="" xmlns:a16="http://schemas.microsoft.com/office/drawing/2014/main" id="{F074B82B-FBBC-404A-86F7-1E30F60F2EB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The Trauma Resource Institute</a:t>
            </a:r>
          </a:p>
        </p:txBody>
      </p:sp>
    </p:spTree>
    <p:extLst>
      <p:ext uri="{BB962C8B-B14F-4D97-AF65-F5344CB8AC3E}">
        <p14:creationId xmlns:p14="http://schemas.microsoft.com/office/powerpoint/2010/main" val="388881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PITS Expanding Realities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A441F-DDAE-4AE9-A7D6-351DA47AE93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6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="" xmlns:a16="http://schemas.microsoft.com/office/drawing/2014/main" id="{D9B55632-7B14-53BF-1A60-84692ED603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="" xmlns:a16="http://schemas.microsoft.com/office/drawing/2014/main" id="{296FBD15-0C3C-E672-4D4C-23A14DBE9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="" xmlns:a16="http://schemas.microsoft.com/office/drawing/2014/main" id="{CCF7F8FA-59E5-894A-54CF-ED31EF1F4B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353AAC1-504D-1E46-A68B-6403C89C0FF2}" type="slidenum">
              <a:rPr lang="en-US" altLang="en-US" sz="1200">
                <a:latin typeface="Arial" panose="020B0604020202020204" pitchFamily="34" charset="0"/>
              </a:rPr>
              <a:pPr/>
              <a:t>43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0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3799-61AF-4568-85E5-B1D567CF5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69B-7D61-43DC-89E2-4221314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8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3799-61AF-4568-85E5-B1D567CF5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69B-7D61-43DC-89E2-4221314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3799-61AF-4568-85E5-B1D567CF5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69B-7D61-43DC-89E2-4221314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0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3799-61AF-4568-85E5-B1D567CF5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69B-7D61-43DC-89E2-4221314C146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2964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3799-61AF-4568-85E5-B1D567CF5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69B-7D61-43DC-89E2-4221314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98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3799-61AF-4568-85E5-B1D567CF5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69B-7D61-43DC-89E2-4221314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99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3799-61AF-4568-85E5-B1D567CF5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69B-7D61-43DC-89E2-4221314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15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3799-61AF-4568-85E5-B1D567CF5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69B-7D61-43DC-89E2-4221314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07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3799-61AF-4568-85E5-B1D567CF5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69B-7D61-43DC-89E2-4221314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35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57480"/>
            <a:ext cx="10871200" cy="1341120"/>
          </a:xfrm>
        </p:spPr>
        <p:txBody>
          <a:bodyPr anchor="b"/>
          <a:lstStyle>
            <a:lvl1pPr algn="l" eaLnBrk="1" latinLnBrk="0" hangingPunct="1">
              <a:buNone/>
              <a:defRPr kumimoji="0" sz="4200" b="0"/>
            </a:lvl1pPr>
            <a:extLst/>
          </a:lstStyle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3799-61AF-4568-85E5-B1D567CF5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838D569B-7D61-43DC-89E2-4221314C146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905000"/>
            <a:ext cx="2133600" cy="41656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149600" y="1905000"/>
            <a:ext cx="8534400" cy="42672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6397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3799-61AF-4568-85E5-B1D567CF5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69B-7D61-43DC-89E2-4221314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4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3799-61AF-4568-85E5-B1D567CF5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69B-7D61-43DC-89E2-4221314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3799-61AF-4568-85E5-B1D567CF5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69B-7D61-43DC-89E2-4221314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3799-61AF-4568-85E5-B1D567CF5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69B-7D61-43DC-89E2-4221314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6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3799-61AF-4568-85E5-B1D567CF5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69B-7D61-43DC-89E2-4221314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3799-61AF-4568-85E5-B1D567CF5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69B-7D61-43DC-89E2-4221314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5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3799-61AF-4568-85E5-B1D567CF5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69B-7D61-43DC-89E2-4221314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0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63799-61AF-4568-85E5-B1D567CF5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569B-7D61-43DC-89E2-4221314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3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063799-61AF-4568-85E5-B1D567CF54A5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D569B-7D61-43DC-89E2-4221314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61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yjo.ccc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9.sv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F0B0AE35-618A-C5D9-913F-36B8A7F822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9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Collaborative Change Model</a:t>
            </a:r>
            <a:br>
              <a:rPr lang="en-US" sz="4500" dirty="0"/>
            </a:br>
            <a:r>
              <a:rPr lang="en-US" sz="4500" dirty="0"/>
              <a:t>The Systemic Treatment of Complex Developmental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447791"/>
          </a:xfrm>
        </p:spPr>
        <p:txBody>
          <a:bodyPr>
            <a:normAutofit/>
          </a:bodyPr>
          <a:lstStyle/>
          <a:p>
            <a:r>
              <a:rPr lang="en-US" dirty="0"/>
              <a:t>Mary Jo Barrett and </a:t>
            </a:r>
            <a:r>
              <a:rPr lang="en-US" dirty="0" err="1"/>
              <a:t>linda</a:t>
            </a:r>
            <a:r>
              <a:rPr lang="en-US" dirty="0"/>
              <a:t> stone fish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maryjo.ccc@gmail.com</a:t>
            </a:r>
            <a:r>
              <a:rPr lang="en-US" dirty="0"/>
              <a:t>, </a:t>
            </a:r>
            <a:r>
              <a:rPr lang="en-US" dirty="0" err="1"/>
              <a:t>flstone@syr.edu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Rectangle 8">
            <a:extLst>
              <a:ext uri="{FF2B5EF4-FFF2-40B4-BE49-F238E27FC236}">
                <a16:creationId xmlns="" xmlns:a16="http://schemas.microsoft.com/office/drawing/2014/main" id="{C885E190-58DD-42DD-A4A8-401E15C92A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32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:\Users\aflorip\AppData\Local\Microsoft\Windows\Temporary Internet Files\Content.IE5\EWKB21T5\MP90040729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4" y="1450976"/>
            <a:ext cx="27463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 idx="4294967295"/>
          </p:nvPr>
        </p:nvSpPr>
        <p:spPr>
          <a:xfrm>
            <a:off x="2209800" y="-152400"/>
            <a:ext cx="7467600" cy="1866900"/>
          </a:xfrm>
        </p:spPr>
        <p:txBody>
          <a:bodyPr anchor="ctr"/>
          <a:lstStyle/>
          <a:p>
            <a:pPr eaLnBrk="1" hangingPunct="1"/>
            <a:r>
              <a:rPr lang="en-US" altLang="en-US" sz="2400" b="1" dirty="0"/>
              <a:t>How a Person Survives Trauma-Function of Symptoms- Skills Developed </a:t>
            </a:r>
            <a:br>
              <a:rPr lang="en-US" altLang="en-US" sz="2400" b="1" dirty="0"/>
            </a:br>
            <a:endParaRPr lang="en-US" altLang="en-US" sz="2400" b="1" dirty="0"/>
          </a:p>
        </p:txBody>
      </p:sp>
      <p:sp>
        <p:nvSpPr>
          <p:cNvPr id="2048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69344" y="1305464"/>
            <a:ext cx="3454164" cy="5158596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b="1" dirty="0">
                <a:cs typeface="MS PGothic" panose="020B0600070205080204" pitchFamily="34" charset="-128"/>
              </a:rPr>
              <a:t>Mistrust of others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b="1" dirty="0">
                <a:cs typeface="MS PGothic" panose="020B0600070205080204" pitchFamily="34" charset="-128"/>
              </a:rPr>
              <a:t>Flashbacks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b="1" dirty="0">
                <a:cs typeface="MS PGothic" panose="020B0600070205080204" pitchFamily="34" charset="-128"/>
              </a:rPr>
              <a:t>Anxiety and terror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b="1" dirty="0">
                <a:cs typeface="MS PGothic" panose="020B0600070205080204" pitchFamily="34" charset="-128"/>
              </a:rPr>
              <a:t>Shame, guilt, self-hatred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b="1" dirty="0">
                <a:cs typeface="MS PGothic" panose="020B0600070205080204" pitchFamily="34" charset="-128"/>
              </a:rPr>
              <a:t>Cognitive distortions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b="1" dirty="0">
                <a:cs typeface="MS PGothic" panose="020B0600070205080204" pitchFamily="34" charset="-128"/>
              </a:rPr>
              <a:t>Depression, passivity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b="1" dirty="0">
                <a:cs typeface="MS PGothic" panose="020B0600070205080204" pitchFamily="34" charset="-128"/>
              </a:rPr>
              <a:t>Dissociation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b="1" dirty="0">
                <a:cs typeface="MS PGothic" panose="020B0600070205080204" pitchFamily="34" charset="-128"/>
              </a:rPr>
              <a:t>Disturbed relatedness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b="1" dirty="0">
                <a:cs typeface="MS PGothic" panose="020B0600070205080204" pitchFamily="34" charset="-128"/>
              </a:rPr>
              <a:t>Detachment, numbing or withdrawal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b="1" dirty="0">
                <a:cs typeface="MS PGothic" panose="020B0600070205080204" pitchFamily="34" charset="-128"/>
              </a:rPr>
              <a:t>Sexual promiscuity or aversion to sex</a:t>
            </a:r>
          </a:p>
          <a:p>
            <a:pPr eaLnBrk="1" hangingPunct="1">
              <a:buClr>
                <a:schemeClr val="tx1"/>
              </a:buClr>
            </a:pPr>
            <a:endParaRPr lang="en-US" altLang="en-US" b="1" dirty="0">
              <a:cs typeface="MS PGothic" panose="020B0600070205080204" pitchFamily="34" charset="-128"/>
            </a:endParaRPr>
          </a:p>
        </p:txBody>
      </p:sp>
      <p:sp>
        <p:nvSpPr>
          <p:cNvPr id="20485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7596996" y="1357223"/>
            <a:ext cx="3381554" cy="519885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>
                <a:cs typeface="MS PGothic" panose="020B0600070205080204" pitchFamily="34" charset="-128"/>
              </a:rPr>
              <a:t>Drug and alcohol abuse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>
                <a:cs typeface="MS PGothic" panose="020B0600070205080204" pitchFamily="34" charset="-128"/>
              </a:rPr>
              <a:t>Eating disorders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>
                <a:cs typeface="MS PGothic" panose="020B0600070205080204" pitchFamily="34" charset="-128"/>
              </a:rPr>
              <a:t>Addictions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>
                <a:cs typeface="MS PGothic" panose="020B0600070205080204" pitchFamily="34" charset="-128"/>
              </a:rPr>
              <a:t>Suicide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>
                <a:cs typeface="MS PGothic" panose="020B0600070205080204" pitchFamily="34" charset="-128"/>
              </a:rPr>
              <a:t>Self-mutilation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>
                <a:cs typeface="MS PGothic" panose="020B0600070205080204" pitchFamily="34" charset="-128"/>
              </a:rPr>
              <a:t>Anger and aggressive behavior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>
                <a:cs typeface="MS PGothic" panose="020B0600070205080204" pitchFamily="34" charset="-128"/>
              </a:rPr>
              <a:t>Perfectionism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>
                <a:cs typeface="MS PGothic" panose="020B0600070205080204" pitchFamily="34" charset="-128"/>
              </a:rPr>
              <a:t>Alienation from their bodies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>
                <a:cs typeface="MS PGothic" panose="020B0600070205080204" pitchFamily="34" charset="-128"/>
              </a:rPr>
              <a:t>Hyper-vigilance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>
                <a:cs typeface="MS PGothic" panose="020B0600070205080204" pitchFamily="34" charset="-128"/>
              </a:rPr>
              <a:t>Personality disorders, mental illness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>
                <a:cs typeface="MS PGothic" panose="020B0600070205080204" pitchFamily="34" charset="-128"/>
              </a:rPr>
              <a:t>Excessive Caretaking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dirty="0">
              <a:cs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883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ounded Rectangle 3">
            <a:extLst>
              <a:ext uri="{FF2B5EF4-FFF2-40B4-BE49-F238E27FC236}">
                <a16:creationId xmlns="" xmlns:a16="http://schemas.microsoft.com/office/drawing/2014/main" id="{CAB7B46A-FF88-4E47-9ABD-AEC397753065}"/>
              </a:ext>
            </a:extLst>
          </p:cNvPr>
          <p:cNvGrpSpPr>
            <a:grpSpLocks/>
          </p:cNvGrpSpPr>
          <p:nvPr/>
        </p:nvGrpSpPr>
        <p:grpSpPr bwMode="auto">
          <a:xfrm>
            <a:off x="5981700" y="4514851"/>
            <a:ext cx="3467100" cy="1495425"/>
            <a:chOff x="2784" y="3072"/>
            <a:chExt cx="2912" cy="1256"/>
          </a:xfrm>
        </p:grpSpPr>
        <p:pic>
          <p:nvPicPr>
            <p:cNvPr id="152617" name="Rounded Rectangle 3">
              <a:extLst>
                <a:ext uri="{FF2B5EF4-FFF2-40B4-BE49-F238E27FC236}">
                  <a16:creationId xmlns="" xmlns:a16="http://schemas.microsoft.com/office/drawing/2014/main" id="{054CB428-1705-4520-BEF2-79BCBB4DF68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072"/>
              <a:ext cx="2912" cy="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618" name="Text Box 2">
              <a:extLst>
                <a:ext uri="{FF2B5EF4-FFF2-40B4-BE49-F238E27FC236}">
                  <a16:creationId xmlns="" xmlns:a16="http://schemas.microsoft.com/office/drawing/2014/main" id="{1E2118E0-5427-4660-8493-7367C7E41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9" y="3153"/>
              <a:ext cx="2703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1500" b="1">
                  <a:solidFill>
                    <a:srgbClr val="000000"/>
                  </a:solidFill>
                </a:rPr>
                <a:t>Survival (Brain stem)</a:t>
              </a:r>
            </a:p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600">
                  <a:solidFill>
                    <a:srgbClr val="000000"/>
                  </a:solidFill>
                </a:rPr>
                <a:t>	</a:t>
              </a:r>
              <a:r>
                <a:rPr lang="en-US" altLang="en-US" sz="1425">
                  <a:solidFill>
                    <a:srgbClr val="000000"/>
                  </a:solidFill>
                </a:rPr>
                <a:t>Sensation –  Regulates autonomic functions, i.e. digestion, respiration, circulation, reproduction</a:t>
              </a:r>
            </a:p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1425" i="1">
                  <a:solidFill>
                    <a:srgbClr val="000000"/>
                  </a:solidFill>
                </a:rPr>
                <a:t>Mobilizes Survival Strategies:</a:t>
              </a:r>
              <a:r>
                <a:rPr lang="en-US" altLang="en-US" sz="1425">
                  <a:solidFill>
                    <a:srgbClr val="000000"/>
                  </a:solidFill>
                </a:rPr>
                <a:t> “fight, flight, freeze” </a:t>
              </a:r>
              <a:r>
                <a:rPr lang="en-US" altLang="en-US" sz="1425">
                  <a:solidFill>
                    <a:schemeClr val="bg1"/>
                  </a:solidFill>
                </a:rPr>
                <a:t>	</a:t>
              </a:r>
            </a:p>
          </p:txBody>
        </p:sp>
      </p:grpSp>
      <p:grpSp>
        <p:nvGrpSpPr>
          <p:cNvPr id="3" name="Rounded Rectangle 4">
            <a:extLst>
              <a:ext uri="{FF2B5EF4-FFF2-40B4-BE49-F238E27FC236}">
                <a16:creationId xmlns="" xmlns:a16="http://schemas.microsoft.com/office/drawing/2014/main" id="{81E7D489-EC1F-4778-8062-EA5966642105}"/>
              </a:ext>
            </a:extLst>
          </p:cNvPr>
          <p:cNvGrpSpPr>
            <a:grpSpLocks/>
          </p:cNvGrpSpPr>
          <p:nvPr/>
        </p:nvGrpSpPr>
        <p:grpSpPr bwMode="auto">
          <a:xfrm>
            <a:off x="5953126" y="1428751"/>
            <a:ext cx="3457575" cy="1438275"/>
            <a:chOff x="2760" y="480"/>
            <a:chExt cx="2904" cy="1208"/>
          </a:xfrm>
        </p:grpSpPr>
        <p:pic>
          <p:nvPicPr>
            <p:cNvPr id="152615" name="Rounded Rectangle 4">
              <a:extLst>
                <a:ext uri="{FF2B5EF4-FFF2-40B4-BE49-F238E27FC236}">
                  <a16:creationId xmlns="" xmlns:a16="http://schemas.microsoft.com/office/drawing/2014/main" id="{6ADF3CFA-E088-4417-8FD2-36E4E486C9C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480"/>
              <a:ext cx="2904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616" name="Text Box 5">
              <a:extLst>
                <a:ext uri="{FF2B5EF4-FFF2-40B4-BE49-F238E27FC236}">
                  <a16:creationId xmlns="" xmlns:a16="http://schemas.microsoft.com/office/drawing/2014/main" id="{6C05C66C-7620-45A3-9910-5D7D369AF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0" y="564"/>
              <a:ext cx="2692" cy="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en-US" altLang="en-US" sz="1500" b="1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1500" b="1">
                  <a:solidFill>
                    <a:srgbClr val="000000"/>
                  </a:solidFill>
                </a:rPr>
                <a:t>Thinking (Cortex)</a:t>
              </a:r>
              <a:r>
                <a:rPr lang="en-US" altLang="en-US" sz="1425">
                  <a:solidFill>
                    <a:srgbClr val="000000"/>
                  </a:solidFill>
                </a:rPr>
                <a:t> </a:t>
              </a:r>
              <a:endParaRPr lang="en-US" altLang="en-US" sz="600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1425">
                  <a:solidFill>
                    <a:srgbClr val="000000"/>
                  </a:solidFill>
                </a:rPr>
                <a:t>	Critical Thinking – Problem solving, planning, creativity, language, symbols, beliefs, inhibition of impulses</a:t>
              </a:r>
            </a:p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1425" i="1">
                  <a:solidFill>
                    <a:srgbClr val="000000"/>
                  </a:solidFill>
                </a:rPr>
                <a:t>Integrates Input: </a:t>
              </a:r>
              <a:r>
                <a:rPr lang="en-US" altLang="en-US" sz="1425">
                  <a:solidFill>
                    <a:srgbClr val="000000"/>
                  </a:solidFill>
                </a:rPr>
                <a:t>from all 3 parts</a:t>
              </a:r>
              <a:endParaRPr lang="en-US" altLang="en-US" sz="1500" b="1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1500" b="1">
                  <a:solidFill>
                    <a:srgbClr val="FAFAFA"/>
                  </a:solidFill>
                </a:rPr>
                <a:t>	                                       </a:t>
              </a:r>
            </a:p>
          </p:txBody>
        </p:sp>
      </p:grpSp>
      <p:grpSp>
        <p:nvGrpSpPr>
          <p:cNvPr id="4" name="Rounded Rectangle 5">
            <a:extLst>
              <a:ext uri="{FF2B5EF4-FFF2-40B4-BE49-F238E27FC236}">
                <a16:creationId xmlns="" xmlns:a16="http://schemas.microsoft.com/office/drawing/2014/main" id="{6953B796-2122-4E82-9073-8ECADE6C8210}"/>
              </a:ext>
            </a:extLst>
          </p:cNvPr>
          <p:cNvGrpSpPr>
            <a:grpSpLocks/>
          </p:cNvGrpSpPr>
          <p:nvPr/>
        </p:nvGrpSpPr>
        <p:grpSpPr bwMode="auto">
          <a:xfrm>
            <a:off x="5953126" y="2828925"/>
            <a:ext cx="3495675" cy="1714500"/>
            <a:chOff x="2760" y="1656"/>
            <a:chExt cx="2936" cy="1440"/>
          </a:xfrm>
        </p:grpSpPr>
        <p:pic>
          <p:nvPicPr>
            <p:cNvPr id="152613" name="Rounded Rectangle 5">
              <a:extLst>
                <a:ext uri="{FF2B5EF4-FFF2-40B4-BE49-F238E27FC236}">
                  <a16:creationId xmlns="" xmlns:a16="http://schemas.microsoft.com/office/drawing/2014/main" id="{B127DFAB-DE5B-4AF5-9F27-617380F3C8F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1656"/>
              <a:ext cx="2936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614" name="Text Box 8">
              <a:extLst>
                <a:ext uri="{FF2B5EF4-FFF2-40B4-BE49-F238E27FC236}">
                  <a16:creationId xmlns="" xmlns:a16="http://schemas.microsoft.com/office/drawing/2014/main" id="{EDEF6DAE-E0AC-4A19-A872-5627B0C0FF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4" y="1753"/>
              <a:ext cx="2701" cy="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1500" b="1">
                  <a:solidFill>
                    <a:srgbClr val="000000"/>
                  </a:solidFill>
                </a:rPr>
                <a:t>Emotion (Limbic)</a:t>
              </a:r>
              <a:endParaRPr lang="en-US" altLang="en-US" sz="600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1425">
                  <a:solidFill>
                    <a:srgbClr val="000000"/>
                  </a:solidFill>
                </a:rPr>
                <a:t>	Emotion – Expression and mediation of feelings;  motivation; interaction and relationship; memories, especially linked to emotionally charged experiences</a:t>
              </a:r>
            </a:p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en-US" sz="1425" i="1">
                  <a:solidFill>
                    <a:srgbClr val="000000"/>
                  </a:solidFill>
                </a:rPr>
                <a:t>Assesses Risk:</a:t>
              </a:r>
              <a:r>
                <a:rPr lang="en-US" altLang="en-US" sz="1425">
                  <a:solidFill>
                    <a:srgbClr val="000000"/>
                  </a:solidFill>
                </a:rPr>
                <a:t> amygdala (“smoke alarm”)</a:t>
              </a:r>
            </a:p>
          </p:txBody>
        </p:sp>
      </p:grpSp>
      <p:sp>
        <p:nvSpPr>
          <p:cNvPr id="152581" name="Rectangle 4">
            <a:extLst>
              <a:ext uri="{FF2B5EF4-FFF2-40B4-BE49-F238E27FC236}">
                <a16:creationId xmlns="" xmlns:a16="http://schemas.microsoft.com/office/drawing/2014/main" id="{46A1C822-3624-4CF2-8807-C5A6AC788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50" y="1615680"/>
            <a:ext cx="3429000" cy="456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1500" b="1"/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500" b="1">
                <a:solidFill>
                  <a:srgbClr val="FFFFFF"/>
                </a:solidFill>
              </a:rPr>
              <a:t>  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500" b="1">
                <a:solidFill>
                  <a:srgbClr val="FFFFFF"/>
                </a:solidFill>
              </a:rPr>
              <a:t>    </a:t>
            </a:r>
            <a:endParaRPr lang="en-US" altLang="en-US" sz="1425">
              <a:solidFill>
                <a:schemeClr val="bg1"/>
              </a:solidFill>
            </a:endParaRPr>
          </a:p>
        </p:txBody>
      </p:sp>
      <p:pic>
        <p:nvPicPr>
          <p:cNvPr id="152582" name="Picture 3" descr="BrainI">
            <a:extLst>
              <a:ext uri="{FF2B5EF4-FFF2-40B4-BE49-F238E27FC236}">
                <a16:creationId xmlns="" xmlns:a16="http://schemas.microsoft.com/office/drawing/2014/main" id="{9AB56221-54C1-4A46-A393-A8FF7CA4E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1695451"/>
            <a:ext cx="32385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2">
            <a:extLst>
              <a:ext uri="{FF2B5EF4-FFF2-40B4-BE49-F238E27FC236}">
                <a16:creationId xmlns="" xmlns:a16="http://schemas.microsoft.com/office/drawing/2014/main" id="{07C8CBD9-080F-4AF1-9E52-00328FA18D44}"/>
              </a:ext>
            </a:extLst>
          </p:cNvPr>
          <p:cNvGrpSpPr>
            <a:grpSpLocks/>
          </p:cNvGrpSpPr>
          <p:nvPr/>
        </p:nvGrpSpPr>
        <p:grpSpPr bwMode="auto">
          <a:xfrm>
            <a:off x="3864771" y="2313385"/>
            <a:ext cx="889397" cy="670322"/>
            <a:chOff x="1562100" y="2202657"/>
            <a:chExt cx="1185862" cy="893762"/>
          </a:xfrm>
        </p:grpSpPr>
        <p:sp>
          <p:nvSpPr>
            <p:cNvPr id="152597" name="Freeform 13">
              <a:extLst>
                <a:ext uri="{FF2B5EF4-FFF2-40B4-BE49-F238E27FC236}">
                  <a16:creationId xmlns="" xmlns:a16="http://schemas.microsoft.com/office/drawing/2014/main" id="{69C94733-D69B-4CF7-B6AE-835E6C70B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100" y="2202657"/>
              <a:ext cx="1185862" cy="617537"/>
            </a:xfrm>
            <a:custGeom>
              <a:avLst/>
              <a:gdLst>
                <a:gd name="T0" fmla="*/ 0 w 1185862"/>
                <a:gd name="T1" fmla="*/ 1376074 h 598373"/>
                <a:gd name="T2" fmla="*/ 623887 w 1185862"/>
                <a:gd name="T3" fmla="*/ 0 h 598373"/>
                <a:gd name="T4" fmla="*/ 1185862 w 1185862"/>
                <a:gd name="T5" fmla="*/ 1162022 h 598373"/>
                <a:gd name="T6" fmla="*/ 909639 w 1185862"/>
                <a:gd name="T7" fmla="*/ 1846880 h 598373"/>
                <a:gd name="T8" fmla="*/ 952501 w 1185862"/>
                <a:gd name="T9" fmla="*/ 1580446 h 598373"/>
                <a:gd name="T10" fmla="*/ 919162 w 1185862"/>
                <a:gd name="T11" fmla="*/ 840936 h 598373"/>
                <a:gd name="T12" fmla="*/ 476249 w 1185862"/>
                <a:gd name="T13" fmla="*/ 511525 h 598373"/>
                <a:gd name="T14" fmla="*/ 190500 w 1185862"/>
                <a:gd name="T15" fmla="*/ 734296 h 598373"/>
                <a:gd name="T16" fmla="*/ 100013 w 1185862"/>
                <a:gd name="T17" fmla="*/ 1550193 h 598373"/>
                <a:gd name="T18" fmla="*/ 419100 w 1185862"/>
                <a:gd name="T19" fmla="*/ 1921048 h 598373"/>
                <a:gd name="T20" fmla="*/ 114300 w 1185862"/>
                <a:gd name="T21" fmla="*/ 1683694 h 598373"/>
                <a:gd name="T22" fmla="*/ 0 w 1185862"/>
                <a:gd name="T23" fmla="*/ 1376074 h 5983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85862"/>
                <a:gd name="T37" fmla="*/ 0 h 598373"/>
                <a:gd name="T38" fmla="*/ 1185862 w 1185862"/>
                <a:gd name="T39" fmla="*/ 598373 h 5983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85862" h="598373">
                  <a:moveTo>
                    <a:pt x="0" y="428625"/>
                  </a:moveTo>
                  <a:cubicBezTo>
                    <a:pt x="12700" y="214313"/>
                    <a:pt x="168275" y="23813"/>
                    <a:pt x="623887" y="0"/>
                  </a:cubicBezTo>
                  <a:cubicBezTo>
                    <a:pt x="1042988" y="28575"/>
                    <a:pt x="1147763" y="157164"/>
                    <a:pt x="1185862" y="361950"/>
                  </a:cubicBezTo>
                  <a:cubicBezTo>
                    <a:pt x="1163637" y="417513"/>
                    <a:pt x="1055690" y="553045"/>
                    <a:pt x="909639" y="575271"/>
                  </a:cubicBezTo>
                  <a:cubicBezTo>
                    <a:pt x="966788" y="533746"/>
                    <a:pt x="938214" y="519944"/>
                    <a:pt x="952501" y="492281"/>
                  </a:cubicBezTo>
                  <a:cubicBezTo>
                    <a:pt x="1089026" y="463321"/>
                    <a:pt x="1073150" y="304801"/>
                    <a:pt x="919162" y="261938"/>
                  </a:cubicBezTo>
                  <a:cubicBezTo>
                    <a:pt x="754062" y="169863"/>
                    <a:pt x="684212" y="160919"/>
                    <a:pt x="476249" y="159331"/>
                  </a:cubicBezTo>
                  <a:cubicBezTo>
                    <a:pt x="265112" y="189494"/>
                    <a:pt x="296862" y="131884"/>
                    <a:pt x="190500" y="228721"/>
                  </a:cubicBezTo>
                  <a:cubicBezTo>
                    <a:pt x="127001" y="278549"/>
                    <a:pt x="49213" y="400686"/>
                    <a:pt x="100013" y="482858"/>
                  </a:cubicBezTo>
                  <a:cubicBezTo>
                    <a:pt x="206375" y="521363"/>
                    <a:pt x="412751" y="421249"/>
                    <a:pt x="419100" y="598373"/>
                  </a:cubicBezTo>
                  <a:cubicBezTo>
                    <a:pt x="355600" y="476697"/>
                    <a:pt x="301625" y="507501"/>
                    <a:pt x="114300" y="524442"/>
                  </a:cubicBezTo>
                  <a:cubicBezTo>
                    <a:pt x="47625" y="487883"/>
                    <a:pt x="47625" y="502150"/>
                    <a:pt x="0" y="428625"/>
                  </a:cubicBezTo>
                  <a:close/>
                </a:path>
              </a:pathLst>
            </a:custGeom>
            <a:solidFill>
              <a:srgbClr val="7878DE">
                <a:alpha val="45097"/>
              </a:srgbClr>
            </a:solidFill>
            <a:ln>
              <a:noFill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1425"/>
            </a:p>
          </p:txBody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DE0EEF04-2523-4C84-AB86-3B22247812DD}"/>
                </a:ext>
              </a:extLst>
            </p:cNvPr>
            <p:cNvSpPr/>
            <p:nvPr/>
          </p:nvSpPr>
          <p:spPr>
            <a:xfrm>
              <a:off x="1990725" y="2540000"/>
              <a:ext cx="460375" cy="288925"/>
            </a:xfrm>
            <a:custGeom>
              <a:avLst/>
              <a:gdLst>
                <a:gd name="connsiteX0" fmla="*/ 404813 w 404813"/>
                <a:gd name="connsiteY0" fmla="*/ 157163 h 276225"/>
                <a:gd name="connsiteX1" fmla="*/ 161925 w 404813"/>
                <a:gd name="connsiteY1" fmla="*/ 0 h 276225"/>
                <a:gd name="connsiteX2" fmla="*/ 33338 w 404813"/>
                <a:gd name="connsiteY2" fmla="*/ 104775 h 276225"/>
                <a:gd name="connsiteX3" fmla="*/ 0 w 404813"/>
                <a:gd name="connsiteY3" fmla="*/ 223838 h 276225"/>
                <a:gd name="connsiteX4" fmla="*/ 128588 w 404813"/>
                <a:gd name="connsiteY4" fmla="*/ 276225 h 276225"/>
                <a:gd name="connsiteX5" fmla="*/ 404813 w 404813"/>
                <a:gd name="connsiteY5" fmla="*/ 157163 h 276225"/>
                <a:gd name="connsiteX0" fmla="*/ 371475 w 371475"/>
                <a:gd name="connsiteY0" fmla="*/ 157163 h 276225"/>
                <a:gd name="connsiteX1" fmla="*/ 128587 w 371475"/>
                <a:gd name="connsiteY1" fmla="*/ 0 h 276225"/>
                <a:gd name="connsiteX2" fmla="*/ 0 w 371475"/>
                <a:gd name="connsiteY2" fmla="*/ 104775 h 276225"/>
                <a:gd name="connsiteX3" fmla="*/ 147637 w 371475"/>
                <a:gd name="connsiteY3" fmla="*/ 200025 h 276225"/>
                <a:gd name="connsiteX4" fmla="*/ 95250 w 371475"/>
                <a:gd name="connsiteY4" fmla="*/ 276225 h 276225"/>
                <a:gd name="connsiteX5" fmla="*/ 371475 w 371475"/>
                <a:gd name="connsiteY5" fmla="*/ 157163 h 276225"/>
                <a:gd name="connsiteX0" fmla="*/ 396875 w 396875"/>
                <a:gd name="connsiteY0" fmla="*/ 157163 h 276225"/>
                <a:gd name="connsiteX1" fmla="*/ 153987 w 396875"/>
                <a:gd name="connsiteY1" fmla="*/ 0 h 276225"/>
                <a:gd name="connsiteX2" fmla="*/ 25400 w 396875"/>
                <a:gd name="connsiteY2" fmla="*/ 104775 h 276225"/>
                <a:gd name="connsiteX3" fmla="*/ 173037 w 396875"/>
                <a:gd name="connsiteY3" fmla="*/ 200025 h 276225"/>
                <a:gd name="connsiteX4" fmla="*/ 120650 w 396875"/>
                <a:gd name="connsiteY4" fmla="*/ 276225 h 276225"/>
                <a:gd name="connsiteX5" fmla="*/ 396875 w 396875"/>
                <a:gd name="connsiteY5" fmla="*/ 157163 h 276225"/>
                <a:gd name="connsiteX0" fmla="*/ 549275 w 549275"/>
                <a:gd name="connsiteY0" fmla="*/ 157163 h 276225"/>
                <a:gd name="connsiteX1" fmla="*/ 306387 w 549275"/>
                <a:gd name="connsiteY1" fmla="*/ 0 h 276225"/>
                <a:gd name="connsiteX2" fmla="*/ 177800 w 549275"/>
                <a:gd name="connsiteY2" fmla="*/ 104775 h 276225"/>
                <a:gd name="connsiteX3" fmla="*/ 173037 w 549275"/>
                <a:gd name="connsiteY3" fmla="*/ 200025 h 276225"/>
                <a:gd name="connsiteX4" fmla="*/ 273050 w 549275"/>
                <a:gd name="connsiteY4" fmla="*/ 276225 h 276225"/>
                <a:gd name="connsiteX5" fmla="*/ 549275 w 549275"/>
                <a:gd name="connsiteY5" fmla="*/ 157163 h 276225"/>
                <a:gd name="connsiteX0" fmla="*/ 387350 w 387350"/>
                <a:gd name="connsiteY0" fmla="*/ 157163 h 276225"/>
                <a:gd name="connsiteX1" fmla="*/ 144462 w 387350"/>
                <a:gd name="connsiteY1" fmla="*/ 0 h 276225"/>
                <a:gd name="connsiteX2" fmla="*/ 15875 w 387350"/>
                <a:gd name="connsiteY2" fmla="*/ 104775 h 276225"/>
                <a:gd name="connsiteX3" fmla="*/ 11112 w 387350"/>
                <a:gd name="connsiteY3" fmla="*/ 200025 h 276225"/>
                <a:gd name="connsiteX4" fmla="*/ 111125 w 387350"/>
                <a:gd name="connsiteY4" fmla="*/ 276225 h 276225"/>
                <a:gd name="connsiteX5" fmla="*/ 387350 w 387350"/>
                <a:gd name="connsiteY5" fmla="*/ 157163 h 276225"/>
                <a:gd name="connsiteX0" fmla="*/ 415925 w 415925"/>
                <a:gd name="connsiteY0" fmla="*/ 157163 h 276225"/>
                <a:gd name="connsiteX1" fmla="*/ 173037 w 415925"/>
                <a:gd name="connsiteY1" fmla="*/ 0 h 276225"/>
                <a:gd name="connsiteX2" fmla="*/ 44450 w 415925"/>
                <a:gd name="connsiteY2" fmla="*/ 104775 h 276225"/>
                <a:gd name="connsiteX3" fmla="*/ 39687 w 415925"/>
                <a:gd name="connsiteY3" fmla="*/ 200025 h 276225"/>
                <a:gd name="connsiteX4" fmla="*/ 139700 w 415925"/>
                <a:gd name="connsiteY4" fmla="*/ 276225 h 276225"/>
                <a:gd name="connsiteX5" fmla="*/ 415925 w 415925"/>
                <a:gd name="connsiteY5" fmla="*/ 157163 h 276225"/>
                <a:gd name="connsiteX0" fmla="*/ 417513 w 417513"/>
                <a:gd name="connsiteY0" fmla="*/ 157163 h 276225"/>
                <a:gd name="connsiteX1" fmla="*/ 174625 w 417513"/>
                <a:gd name="connsiteY1" fmla="*/ 0 h 276225"/>
                <a:gd name="connsiteX2" fmla="*/ 46038 w 417513"/>
                <a:gd name="connsiteY2" fmla="*/ 104775 h 276225"/>
                <a:gd name="connsiteX3" fmla="*/ 41275 w 417513"/>
                <a:gd name="connsiteY3" fmla="*/ 200025 h 276225"/>
                <a:gd name="connsiteX4" fmla="*/ 141288 w 417513"/>
                <a:gd name="connsiteY4" fmla="*/ 276225 h 276225"/>
                <a:gd name="connsiteX5" fmla="*/ 417513 w 417513"/>
                <a:gd name="connsiteY5" fmla="*/ 157163 h 276225"/>
                <a:gd name="connsiteX0" fmla="*/ 415925 w 415925"/>
                <a:gd name="connsiteY0" fmla="*/ 157163 h 276225"/>
                <a:gd name="connsiteX1" fmla="*/ 173037 w 415925"/>
                <a:gd name="connsiteY1" fmla="*/ 0 h 276225"/>
                <a:gd name="connsiteX2" fmla="*/ 115887 w 415925"/>
                <a:gd name="connsiteY2" fmla="*/ 47625 h 276225"/>
                <a:gd name="connsiteX3" fmla="*/ 39687 w 415925"/>
                <a:gd name="connsiteY3" fmla="*/ 200025 h 276225"/>
                <a:gd name="connsiteX4" fmla="*/ 139700 w 415925"/>
                <a:gd name="connsiteY4" fmla="*/ 276225 h 276225"/>
                <a:gd name="connsiteX5" fmla="*/ 415925 w 415925"/>
                <a:gd name="connsiteY5" fmla="*/ 157163 h 276225"/>
                <a:gd name="connsiteX0" fmla="*/ 415925 w 415925"/>
                <a:gd name="connsiteY0" fmla="*/ 109538 h 228600"/>
                <a:gd name="connsiteX1" fmla="*/ 268287 w 415925"/>
                <a:gd name="connsiteY1" fmla="*/ 0 h 228600"/>
                <a:gd name="connsiteX2" fmla="*/ 115887 w 415925"/>
                <a:gd name="connsiteY2" fmla="*/ 0 h 228600"/>
                <a:gd name="connsiteX3" fmla="*/ 39687 w 415925"/>
                <a:gd name="connsiteY3" fmla="*/ 152400 h 228600"/>
                <a:gd name="connsiteX4" fmla="*/ 139700 w 415925"/>
                <a:gd name="connsiteY4" fmla="*/ 228600 h 228600"/>
                <a:gd name="connsiteX5" fmla="*/ 415925 w 415925"/>
                <a:gd name="connsiteY5" fmla="*/ 109538 h 228600"/>
                <a:gd name="connsiteX0" fmla="*/ 415925 w 415925"/>
                <a:gd name="connsiteY0" fmla="*/ 109538 h 228600"/>
                <a:gd name="connsiteX1" fmla="*/ 268287 w 415925"/>
                <a:gd name="connsiteY1" fmla="*/ 0 h 228600"/>
                <a:gd name="connsiteX2" fmla="*/ 115887 w 415925"/>
                <a:gd name="connsiteY2" fmla="*/ 0 h 228600"/>
                <a:gd name="connsiteX3" fmla="*/ 39687 w 415925"/>
                <a:gd name="connsiteY3" fmla="*/ 152400 h 228600"/>
                <a:gd name="connsiteX4" fmla="*/ 139700 w 415925"/>
                <a:gd name="connsiteY4" fmla="*/ 228600 h 228600"/>
                <a:gd name="connsiteX5" fmla="*/ 415925 w 415925"/>
                <a:gd name="connsiteY5" fmla="*/ 109538 h 228600"/>
                <a:gd name="connsiteX0" fmla="*/ 415925 w 415925"/>
                <a:gd name="connsiteY0" fmla="*/ 109538 h 228600"/>
                <a:gd name="connsiteX1" fmla="*/ 268287 w 415925"/>
                <a:gd name="connsiteY1" fmla="*/ 0 h 228600"/>
                <a:gd name="connsiteX2" fmla="*/ 115887 w 415925"/>
                <a:gd name="connsiteY2" fmla="*/ 0 h 228600"/>
                <a:gd name="connsiteX3" fmla="*/ 39687 w 415925"/>
                <a:gd name="connsiteY3" fmla="*/ 152400 h 228600"/>
                <a:gd name="connsiteX4" fmla="*/ 139700 w 415925"/>
                <a:gd name="connsiteY4" fmla="*/ 228600 h 228600"/>
                <a:gd name="connsiteX5" fmla="*/ 415925 w 415925"/>
                <a:gd name="connsiteY5" fmla="*/ 109538 h 228600"/>
                <a:gd name="connsiteX0" fmla="*/ 415925 w 415925"/>
                <a:gd name="connsiteY0" fmla="*/ 109538 h 228600"/>
                <a:gd name="connsiteX1" fmla="*/ 268287 w 415925"/>
                <a:gd name="connsiteY1" fmla="*/ 0 h 228600"/>
                <a:gd name="connsiteX2" fmla="*/ 115887 w 415925"/>
                <a:gd name="connsiteY2" fmla="*/ 0 h 228600"/>
                <a:gd name="connsiteX3" fmla="*/ 39687 w 415925"/>
                <a:gd name="connsiteY3" fmla="*/ 152400 h 228600"/>
                <a:gd name="connsiteX4" fmla="*/ 139700 w 415925"/>
                <a:gd name="connsiteY4" fmla="*/ 228600 h 228600"/>
                <a:gd name="connsiteX5" fmla="*/ 415925 w 415925"/>
                <a:gd name="connsiteY5" fmla="*/ 109538 h 228600"/>
                <a:gd name="connsiteX0" fmla="*/ 415925 w 415925"/>
                <a:gd name="connsiteY0" fmla="*/ 109538 h 228600"/>
                <a:gd name="connsiteX1" fmla="*/ 268287 w 415925"/>
                <a:gd name="connsiteY1" fmla="*/ 0 h 228600"/>
                <a:gd name="connsiteX2" fmla="*/ 115887 w 415925"/>
                <a:gd name="connsiteY2" fmla="*/ 0 h 228600"/>
                <a:gd name="connsiteX3" fmla="*/ 39687 w 415925"/>
                <a:gd name="connsiteY3" fmla="*/ 152400 h 228600"/>
                <a:gd name="connsiteX4" fmla="*/ 139700 w 415925"/>
                <a:gd name="connsiteY4" fmla="*/ 228600 h 228600"/>
                <a:gd name="connsiteX5" fmla="*/ 415925 w 415925"/>
                <a:gd name="connsiteY5" fmla="*/ 109538 h 228600"/>
                <a:gd name="connsiteX0" fmla="*/ 415925 w 415925"/>
                <a:gd name="connsiteY0" fmla="*/ 147638 h 266700"/>
                <a:gd name="connsiteX1" fmla="*/ 268287 w 415925"/>
                <a:gd name="connsiteY1" fmla="*/ 38100 h 266700"/>
                <a:gd name="connsiteX2" fmla="*/ 111125 w 415925"/>
                <a:gd name="connsiteY2" fmla="*/ 0 h 266700"/>
                <a:gd name="connsiteX3" fmla="*/ 39687 w 415925"/>
                <a:gd name="connsiteY3" fmla="*/ 190500 h 266700"/>
                <a:gd name="connsiteX4" fmla="*/ 139700 w 415925"/>
                <a:gd name="connsiteY4" fmla="*/ 266700 h 266700"/>
                <a:gd name="connsiteX5" fmla="*/ 415925 w 415925"/>
                <a:gd name="connsiteY5" fmla="*/ 147638 h 266700"/>
                <a:gd name="connsiteX0" fmla="*/ 415925 w 415925"/>
                <a:gd name="connsiteY0" fmla="*/ 147638 h 266700"/>
                <a:gd name="connsiteX1" fmla="*/ 277812 w 415925"/>
                <a:gd name="connsiteY1" fmla="*/ 4763 h 266700"/>
                <a:gd name="connsiteX2" fmla="*/ 111125 w 415925"/>
                <a:gd name="connsiteY2" fmla="*/ 0 h 266700"/>
                <a:gd name="connsiteX3" fmla="*/ 39687 w 415925"/>
                <a:gd name="connsiteY3" fmla="*/ 190500 h 266700"/>
                <a:gd name="connsiteX4" fmla="*/ 139700 w 415925"/>
                <a:gd name="connsiteY4" fmla="*/ 266700 h 266700"/>
                <a:gd name="connsiteX5" fmla="*/ 415925 w 415925"/>
                <a:gd name="connsiteY5" fmla="*/ 147638 h 266700"/>
                <a:gd name="connsiteX0" fmla="*/ 415925 w 415925"/>
                <a:gd name="connsiteY0" fmla="*/ 169863 h 288925"/>
                <a:gd name="connsiteX1" fmla="*/ 277812 w 415925"/>
                <a:gd name="connsiteY1" fmla="*/ 26988 h 288925"/>
                <a:gd name="connsiteX2" fmla="*/ 111125 w 415925"/>
                <a:gd name="connsiteY2" fmla="*/ 22225 h 288925"/>
                <a:gd name="connsiteX3" fmla="*/ 39687 w 415925"/>
                <a:gd name="connsiteY3" fmla="*/ 212725 h 288925"/>
                <a:gd name="connsiteX4" fmla="*/ 139700 w 415925"/>
                <a:gd name="connsiteY4" fmla="*/ 288925 h 288925"/>
                <a:gd name="connsiteX5" fmla="*/ 415925 w 415925"/>
                <a:gd name="connsiteY5" fmla="*/ 169863 h 288925"/>
                <a:gd name="connsiteX0" fmla="*/ 415925 w 415925"/>
                <a:gd name="connsiteY0" fmla="*/ 169863 h 288925"/>
                <a:gd name="connsiteX1" fmla="*/ 277812 w 415925"/>
                <a:gd name="connsiteY1" fmla="*/ 26988 h 288925"/>
                <a:gd name="connsiteX2" fmla="*/ 111125 w 415925"/>
                <a:gd name="connsiteY2" fmla="*/ 22225 h 288925"/>
                <a:gd name="connsiteX3" fmla="*/ 39687 w 415925"/>
                <a:gd name="connsiteY3" fmla="*/ 212725 h 288925"/>
                <a:gd name="connsiteX4" fmla="*/ 139700 w 415925"/>
                <a:gd name="connsiteY4" fmla="*/ 288925 h 288925"/>
                <a:gd name="connsiteX5" fmla="*/ 415925 w 415925"/>
                <a:gd name="connsiteY5" fmla="*/ 169863 h 288925"/>
                <a:gd name="connsiteX0" fmla="*/ 415925 w 415925"/>
                <a:gd name="connsiteY0" fmla="*/ 169863 h 288925"/>
                <a:gd name="connsiteX1" fmla="*/ 277812 w 415925"/>
                <a:gd name="connsiteY1" fmla="*/ 26988 h 288925"/>
                <a:gd name="connsiteX2" fmla="*/ 111125 w 415925"/>
                <a:gd name="connsiteY2" fmla="*/ 22225 h 288925"/>
                <a:gd name="connsiteX3" fmla="*/ 39687 w 415925"/>
                <a:gd name="connsiteY3" fmla="*/ 212725 h 288925"/>
                <a:gd name="connsiteX4" fmla="*/ 139700 w 415925"/>
                <a:gd name="connsiteY4" fmla="*/ 288925 h 288925"/>
                <a:gd name="connsiteX5" fmla="*/ 415925 w 415925"/>
                <a:gd name="connsiteY5" fmla="*/ 169863 h 288925"/>
                <a:gd name="connsiteX0" fmla="*/ 415925 w 415925"/>
                <a:gd name="connsiteY0" fmla="*/ 169863 h 288925"/>
                <a:gd name="connsiteX1" fmla="*/ 277812 w 415925"/>
                <a:gd name="connsiteY1" fmla="*/ 26988 h 288925"/>
                <a:gd name="connsiteX2" fmla="*/ 111125 w 415925"/>
                <a:gd name="connsiteY2" fmla="*/ 22225 h 288925"/>
                <a:gd name="connsiteX3" fmla="*/ 39687 w 415925"/>
                <a:gd name="connsiteY3" fmla="*/ 212725 h 288925"/>
                <a:gd name="connsiteX4" fmla="*/ 139700 w 415925"/>
                <a:gd name="connsiteY4" fmla="*/ 288925 h 288925"/>
                <a:gd name="connsiteX5" fmla="*/ 415925 w 415925"/>
                <a:gd name="connsiteY5" fmla="*/ 169863 h 2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925" h="288925">
                  <a:moveTo>
                    <a:pt x="415925" y="169863"/>
                  </a:moveTo>
                  <a:cubicBezTo>
                    <a:pt x="409575" y="104775"/>
                    <a:pt x="355601" y="49214"/>
                    <a:pt x="277812" y="26988"/>
                  </a:cubicBezTo>
                  <a:cubicBezTo>
                    <a:pt x="222250" y="25400"/>
                    <a:pt x="195262" y="0"/>
                    <a:pt x="111125" y="22225"/>
                  </a:cubicBezTo>
                  <a:cubicBezTo>
                    <a:pt x="30162" y="53975"/>
                    <a:pt x="0" y="161925"/>
                    <a:pt x="39687" y="212725"/>
                  </a:cubicBezTo>
                  <a:lnTo>
                    <a:pt x="139700" y="288925"/>
                  </a:lnTo>
                  <a:cubicBezTo>
                    <a:pt x="231775" y="249238"/>
                    <a:pt x="371475" y="209550"/>
                    <a:pt x="415925" y="169863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49000"/>
              </a:schemeClr>
            </a:solidFill>
            <a:ln>
              <a:noFill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425">
                <a:solidFill>
                  <a:srgbClr val="FFFFFF"/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="" xmlns:a16="http://schemas.microsoft.com/office/drawing/2014/main" id="{F1D2BA9A-7320-4DA9-82EA-78036FF6A248}"/>
                </a:ext>
              </a:extLst>
            </p:cNvPr>
            <p:cNvSpPr/>
            <p:nvPr/>
          </p:nvSpPr>
          <p:spPr>
            <a:xfrm>
              <a:off x="1990727" y="2436019"/>
              <a:ext cx="534842" cy="490141"/>
            </a:xfrm>
            <a:custGeom>
              <a:avLst/>
              <a:gdLst>
                <a:gd name="connsiteX0" fmla="*/ 323850 w 323850"/>
                <a:gd name="connsiteY0" fmla="*/ 0 h 214313"/>
                <a:gd name="connsiteX1" fmla="*/ 314325 w 323850"/>
                <a:gd name="connsiteY1" fmla="*/ 90488 h 214313"/>
                <a:gd name="connsiteX2" fmla="*/ 14288 w 323850"/>
                <a:gd name="connsiteY2" fmla="*/ 214313 h 214313"/>
                <a:gd name="connsiteX3" fmla="*/ 0 w 323850"/>
                <a:gd name="connsiteY3" fmla="*/ 152400 h 214313"/>
                <a:gd name="connsiteX4" fmla="*/ 157163 w 323850"/>
                <a:gd name="connsiteY4" fmla="*/ 57150 h 214313"/>
                <a:gd name="connsiteX5" fmla="*/ 323850 w 323850"/>
                <a:gd name="connsiteY5" fmla="*/ 0 h 214313"/>
                <a:gd name="connsiteX0" fmla="*/ 323850 w 323850"/>
                <a:gd name="connsiteY0" fmla="*/ 0 h 214313"/>
                <a:gd name="connsiteX1" fmla="*/ 314325 w 323850"/>
                <a:gd name="connsiteY1" fmla="*/ 69476 h 214313"/>
                <a:gd name="connsiteX2" fmla="*/ 14288 w 323850"/>
                <a:gd name="connsiteY2" fmla="*/ 214313 h 214313"/>
                <a:gd name="connsiteX3" fmla="*/ 0 w 323850"/>
                <a:gd name="connsiteY3" fmla="*/ 152400 h 214313"/>
                <a:gd name="connsiteX4" fmla="*/ 157163 w 323850"/>
                <a:gd name="connsiteY4" fmla="*/ 57150 h 214313"/>
                <a:gd name="connsiteX5" fmla="*/ 323850 w 323850"/>
                <a:gd name="connsiteY5" fmla="*/ 0 h 214313"/>
                <a:gd name="connsiteX0" fmla="*/ 323850 w 323850"/>
                <a:gd name="connsiteY0" fmla="*/ 0 h 214313"/>
                <a:gd name="connsiteX1" fmla="*/ 314325 w 323850"/>
                <a:gd name="connsiteY1" fmla="*/ 69476 h 214313"/>
                <a:gd name="connsiteX2" fmla="*/ 14288 w 323850"/>
                <a:gd name="connsiteY2" fmla="*/ 214313 h 214313"/>
                <a:gd name="connsiteX3" fmla="*/ 0 w 323850"/>
                <a:gd name="connsiteY3" fmla="*/ 152400 h 214313"/>
                <a:gd name="connsiteX4" fmla="*/ 157163 w 323850"/>
                <a:gd name="connsiteY4" fmla="*/ 57150 h 214313"/>
                <a:gd name="connsiteX5" fmla="*/ 323850 w 323850"/>
                <a:gd name="connsiteY5" fmla="*/ 0 h 214313"/>
                <a:gd name="connsiteX0" fmla="*/ 323850 w 323850"/>
                <a:gd name="connsiteY0" fmla="*/ 0 h 214313"/>
                <a:gd name="connsiteX1" fmla="*/ 314325 w 323850"/>
                <a:gd name="connsiteY1" fmla="*/ 69476 h 214313"/>
                <a:gd name="connsiteX2" fmla="*/ 14288 w 323850"/>
                <a:gd name="connsiteY2" fmla="*/ 214313 h 214313"/>
                <a:gd name="connsiteX3" fmla="*/ 0 w 323850"/>
                <a:gd name="connsiteY3" fmla="*/ 152400 h 214313"/>
                <a:gd name="connsiteX4" fmla="*/ 157163 w 323850"/>
                <a:gd name="connsiteY4" fmla="*/ 57150 h 214313"/>
                <a:gd name="connsiteX5" fmla="*/ 323850 w 323850"/>
                <a:gd name="connsiteY5" fmla="*/ 0 h 214313"/>
                <a:gd name="connsiteX0" fmla="*/ 323850 w 323850"/>
                <a:gd name="connsiteY0" fmla="*/ 0 h 214313"/>
                <a:gd name="connsiteX1" fmla="*/ 314325 w 323850"/>
                <a:gd name="connsiteY1" fmla="*/ 69476 h 214313"/>
                <a:gd name="connsiteX2" fmla="*/ 14288 w 323850"/>
                <a:gd name="connsiteY2" fmla="*/ 214313 h 214313"/>
                <a:gd name="connsiteX3" fmla="*/ 0 w 323850"/>
                <a:gd name="connsiteY3" fmla="*/ 152400 h 214313"/>
                <a:gd name="connsiteX4" fmla="*/ 157163 w 323850"/>
                <a:gd name="connsiteY4" fmla="*/ 57150 h 214313"/>
                <a:gd name="connsiteX5" fmla="*/ 323850 w 323850"/>
                <a:gd name="connsiteY5" fmla="*/ 0 h 214313"/>
                <a:gd name="connsiteX0" fmla="*/ 323850 w 323850"/>
                <a:gd name="connsiteY0" fmla="*/ 0 h 214313"/>
                <a:gd name="connsiteX1" fmla="*/ 314325 w 323850"/>
                <a:gd name="connsiteY1" fmla="*/ 69476 h 214313"/>
                <a:gd name="connsiteX2" fmla="*/ 14288 w 323850"/>
                <a:gd name="connsiteY2" fmla="*/ 214313 h 214313"/>
                <a:gd name="connsiteX3" fmla="*/ 0 w 323850"/>
                <a:gd name="connsiteY3" fmla="*/ 152400 h 214313"/>
                <a:gd name="connsiteX4" fmla="*/ 157163 w 323850"/>
                <a:gd name="connsiteY4" fmla="*/ 57150 h 214313"/>
                <a:gd name="connsiteX5" fmla="*/ 323850 w 323850"/>
                <a:gd name="connsiteY5" fmla="*/ 0 h 214313"/>
                <a:gd name="connsiteX0" fmla="*/ 323850 w 323850"/>
                <a:gd name="connsiteY0" fmla="*/ 0 h 214313"/>
                <a:gd name="connsiteX1" fmla="*/ 314325 w 323850"/>
                <a:gd name="connsiteY1" fmla="*/ 69476 h 214313"/>
                <a:gd name="connsiteX2" fmla="*/ 14288 w 323850"/>
                <a:gd name="connsiteY2" fmla="*/ 214313 h 214313"/>
                <a:gd name="connsiteX3" fmla="*/ 0 w 323850"/>
                <a:gd name="connsiteY3" fmla="*/ 152400 h 214313"/>
                <a:gd name="connsiteX4" fmla="*/ 157163 w 323850"/>
                <a:gd name="connsiteY4" fmla="*/ 57150 h 214313"/>
                <a:gd name="connsiteX5" fmla="*/ 323850 w 323850"/>
                <a:gd name="connsiteY5" fmla="*/ 0 h 214313"/>
                <a:gd name="connsiteX0" fmla="*/ 323850 w 323850"/>
                <a:gd name="connsiteY0" fmla="*/ 0 h 214313"/>
                <a:gd name="connsiteX1" fmla="*/ 314325 w 323850"/>
                <a:gd name="connsiteY1" fmla="*/ 69476 h 214313"/>
                <a:gd name="connsiteX2" fmla="*/ 14288 w 323850"/>
                <a:gd name="connsiteY2" fmla="*/ 214313 h 214313"/>
                <a:gd name="connsiteX3" fmla="*/ 0 w 323850"/>
                <a:gd name="connsiteY3" fmla="*/ 152400 h 214313"/>
                <a:gd name="connsiteX4" fmla="*/ 157163 w 323850"/>
                <a:gd name="connsiteY4" fmla="*/ 57150 h 214313"/>
                <a:gd name="connsiteX5" fmla="*/ 323850 w 323850"/>
                <a:gd name="connsiteY5" fmla="*/ 0 h 214313"/>
                <a:gd name="connsiteX0" fmla="*/ 323850 w 323850"/>
                <a:gd name="connsiteY0" fmla="*/ 0 h 222717"/>
                <a:gd name="connsiteX1" fmla="*/ 314325 w 323850"/>
                <a:gd name="connsiteY1" fmla="*/ 69476 h 222717"/>
                <a:gd name="connsiteX2" fmla="*/ 12437 w 323850"/>
                <a:gd name="connsiteY2" fmla="*/ 222717 h 222717"/>
                <a:gd name="connsiteX3" fmla="*/ 0 w 323850"/>
                <a:gd name="connsiteY3" fmla="*/ 152400 h 222717"/>
                <a:gd name="connsiteX4" fmla="*/ 157163 w 323850"/>
                <a:gd name="connsiteY4" fmla="*/ 57150 h 222717"/>
                <a:gd name="connsiteX5" fmla="*/ 323850 w 323850"/>
                <a:gd name="connsiteY5" fmla="*/ 0 h 222717"/>
                <a:gd name="connsiteX0" fmla="*/ 329401 w 329401"/>
                <a:gd name="connsiteY0" fmla="*/ 0 h 222717"/>
                <a:gd name="connsiteX1" fmla="*/ 319876 w 329401"/>
                <a:gd name="connsiteY1" fmla="*/ 69476 h 222717"/>
                <a:gd name="connsiteX2" fmla="*/ 17988 w 329401"/>
                <a:gd name="connsiteY2" fmla="*/ 222717 h 222717"/>
                <a:gd name="connsiteX3" fmla="*/ 0 w 329401"/>
                <a:gd name="connsiteY3" fmla="*/ 173411 h 222717"/>
                <a:gd name="connsiteX4" fmla="*/ 162714 w 329401"/>
                <a:gd name="connsiteY4" fmla="*/ 57150 h 222717"/>
                <a:gd name="connsiteX5" fmla="*/ 329401 w 329401"/>
                <a:gd name="connsiteY5" fmla="*/ 0 h 222717"/>
                <a:gd name="connsiteX0" fmla="*/ 329401 w 329401"/>
                <a:gd name="connsiteY0" fmla="*/ 0 h 222717"/>
                <a:gd name="connsiteX1" fmla="*/ 319876 w 329401"/>
                <a:gd name="connsiteY1" fmla="*/ 69476 h 222717"/>
                <a:gd name="connsiteX2" fmla="*/ 17988 w 329401"/>
                <a:gd name="connsiteY2" fmla="*/ 222717 h 222717"/>
                <a:gd name="connsiteX3" fmla="*/ 0 w 329401"/>
                <a:gd name="connsiteY3" fmla="*/ 173411 h 222717"/>
                <a:gd name="connsiteX4" fmla="*/ 162714 w 329401"/>
                <a:gd name="connsiteY4" fmla="*/ 57150 h 222717"/>
                <a:gd name="connsiteX5" fmla="*/ 329401 w 329401"/>
                <a:gd name="connsiteY5" fmla="*/ 0 h 222717"/>
                <a:gd name="connsiteX0" fmla="*/ 329401 w 329401"/>
                <a:gd name="connsiteY0" fmla="*/ 0 h 222717"/>
                <a:gd name="connsiteX1" fmla="*/ 319876 w 329401"/>
                <a:gd name="connsiteY1" fmla="*/ 69476 h 222717"/>
                <a:gd name="connsiteX2" fmla="*/ 17988 w 329401"/>
                <a:gd name="connsiteY2" fmla="*/ 222717 h 222717"/>
                <a:gd name="connsiteX3" fmla="*/ 0 w 329401"/>
                <a:gd name="connsiteY3" fmla="*/ 173411 h 222717"/>
                <a:gd name="connsiteX4" fmla="*/ 162714 w 329401"/>
                <a:gd name="connsiteY4" fmla="*/ 57150 h 222717"/>
                <a:gd name="connsiteX5" fmla="*/ 329401 w 329401"/>
                <a:gd name="connsiteY5" fmla="*/ 0 h 222717"/>
                <a:gd name="connsiteX0" fmla="*/ 329401 w 329401"/>
                <a:gd name="connsiteY0" fmla="*/ 0 h 222717"/>
                <a:gd name="connsiteX1" fmla="*/ 319876 w 329401"/>
                <a:gd name="connsiteY1" fmla="*/ 69476 h 222717"/>
                <a:gd name="connsiteX2" fmla="*/ 17988 w 329401"/>
                <a:gd name="connsiteY2" fmla="*/ 222717 h 222717"/>
                <a:gd name="connsiteX3" fmla="*/ 0 w 329401"/>
                <a:gd name="connsiteY3" fmla="*/ 181816 h 222717"/>
                <a:gd name="connsiteX4" fmla="*/ 162714 w 329401"/>
                <a:gd name="connsiteY4" fmla="*/ 57150 h 222717"/>
                <a:gd name="connsiteX5" fmla="*/ 329401 w 329401"/>
                <a:gd name="connsiteY5" fmla="*/ 0 h 222717"/>
                <a:gd name="connsiteX0" fmla="*/ 329401 w 329401"/>
                <a:gd name="connsiteY0" fmla="*/ 0 h 222717"/>
                <a:gd name="connsiteX1" fmla="*/ 319876 w 329401"/>
                <a:gd name="connsiteY1" fmla="*/ 69476 h 222717"/>
                <a:gd name="connsiteX2" fmla="*/ 17988 w 329401"/>
                <a:gd name="connsiteY2" fmla="*/ 222717 h 222717"/>
                <a:gd name="connsiteX3" fmla="*/ 0 w 329401"/>
                <a:gd name="connsiteY3" fmla="*/ 181816 h 222717"/>
                <a:gd name="connsiteX4" fmla="*/ 162714 w 329401"/>
                <a:gd name="connsiteY4" fmla="*/ 57150 h 222717"/>
                <a:gd name="connsiteX5" fmla="*/ 329401 w 329401"/>
                <a:gd name="connsiteY5" fmla="*/ 0 h 222717"/>
                <a:gd name="connsiteX0" fmla="*/ 329401 w 329401"/>
                <a:gd name="connsiteY0" fmla="*/ 7727 h 230444"/>
                <a:gd name="connsiteX1" fmla="*/ 319876 w 329401"/>
                <a:gd name="connsiteY1" fmla="*/ 77203 h 230444"/>
                <a:gd name="connsiteX2" fmla="*/ 17988 w 329401"/>
                <a:gd name="connsiteY2" fmla="*/ 230444 h 230444"/>
                <a:gd name="connsiteX3" fmla="*/ 0 w 329401"/>
                <a:gd name="connsiteY3" fmla="*/ 189543 h 230444"/>
                <a:gd name="connsiteX4" fmla="*/ 162714 w 329401"/>
                <a:gd name="connsiteY4" fmla="*/ 64877 h 230444"/>
                <a:gd name="connsiteX5" fmla="*/ 253529 w 329401"/>
                <a:gd name="connsiteY5" fmla="*/ 30838 h 230444"/>
                <a:gd name="connsiteX6" fmla="*/ 329401 w 329401"/>
                <a:gd name="connsiteY6" fmla="*/ 7727 h 230444"/>
                <a:gd name="connsiteX0" fmla="*/ 425652 w 425652"/>
                <a:gd name="connsiteY0" fmla="*/ 26335 h 249052"/>
                <a:gd name="connsiteX1" fmla="*/ 416127 w 425652"/>
                <a:gd name="connsiteY1" fmla="*/ 95811 h 249052"/>
                <a:gd name="connsiteX2" fmla="*/ 114239 w 425652"/>
                <a:gd name="connsiteY2" fmla="*/ 249052 h 249052"/>
                <a:gd name="connsiteX3" fmla="*/ 96251 w 425652"/>
                <a:gd name="connsiteY3" fmla="*/ 208151 h 249052"/>
                <a:gd name="connsiteX4" fmla="*/ 258965 w 425652"/>
                <a:gd name="connsiteY4" fmla="*/ 83485 h 249052"/>
                <a:gd name="connsiteX5" fmla="*/ 27781 w 425652"/>
                <a:gd name="connsiteY5" fmla="*/ 9525 h 249052"/>
                <a:gd name="connsiteX6" fmla="*/ 425652 w 425652"/>
                <a:gd name="connsiteY6" fmla="*/ 26335 h 249052"/>
                <a:gd name="connsiteX0" fmla="*/ 425652 w 425652"/>
                <a:gd name="connsiteY0" fmla="*/ 29486 h 252203"/>
                <a:gd name="connsiteX1" fmla="*/ 416127 w 425652"/>
                <a:gd name="connsiteY1" fmla="*/ 98962 h 252203"/>
                <a:gd name="connsiteX2" fmla="*/ 114239 w 425652"/>
                <a:gd name="connsiteY2" fmla="*/ 252203 h 252203"/>
                <a:gd name="connsiteX3" fmla="*/ 96251 w 425652"/>
                <a:gd name="connsiteY3" fmla="*/ 211302 h 252203"/>
                <a:gd name="connsiteX4" fmla="*/ 258965 w 425652"/>
                <a:gd name="connsiteY4" fmla="*/ 86636 h 252203"/>
                <a:gd name="connsiteX5" fmla="*/ 27781 w 425652"/>
                <a:gd name="connsiteY5" fmla="*/ 12676 h 252203"/>
                <a:gd name="connsiteX6" fmla="*/ 185079 w 425652"/>
                <a:gd name="connsiteY6" fmla="*/ 10576 h 252203"/>
                <a:gd name="connsiteX7" fmla="*/ 425652 w 425652"/>
                <a:gd name="connsiteY7" fmla="*/ 29486 h 252203"/>
                <a:gd name="connsiteX0" fmla="*/ 425652 w 425652"/>
                <a:gd name="connsiteY0" fmla="*/ 154082 h 376799"/>
                <a:gd name="connsiteX1" fmla="*/ 416127 w 425652"/>
                <a:gd name="connsiteY1" fmla="*/ 223558 h 376799"/>
                <a:gd name="connsiteX2" fmla="*/ 114239 w 425652"/>
                <a:gd name="connsiteY2" fmla="*/ 376799 h 376799"/>
                <a:gd name="connsiteX3" fmla="*/ 96251 w 425652"/>
                <a:gd name="connsiteY3" fmla="*/ 335898 h 376799"/>
                <a:gd name="connsiteX4" fmla="*/ 258965 w 425652"/>
                <a:gd name="connsiteY4" fmla="*/ 211232 h 376799"/>
                <a:gd name="connsiteX5" fmla="*/ 27781 w 425652"/>
                <a:gd name="connsiteY5" fmla="*/ 137272 h 376799"/>
                <a:gd name="connsiteX6" fmla="*/ 86999 w 425652"/>
                <a:gd name="connsiteY6" fmla="*/ 2802 h 376799"/>
                <a:gd name="connsiteX7" fmla="*/ 425652 w 425652"/>
                <a:gd name="connsiteY7" fmla="*/ 154082 h 376799"/>
                <a:gd name="connsiteX0" fmla="*/ 410185 w 410185"/>
                <a:gd name="connsiteY0" fmla="*/ 154082 h 376799"/>
                <a:gd name="connsiteX1" fmla="*/ 400660 w 410185"/>
                <a:gd name="connsiteY1" fmla="*/ 223558 h 376799"/>
                <a:gd name="connsiteX2" fmla="*/ 98772 w 410185"/>
                <a:gd name="connsiteY2" fmla="*/ 376799 h 376799"/>
                <a:gd name="connsiteX3" fmla="*/ 80784 w 410185"/>
                <a:gd name="connsiteY3" fmla="*/ 335898 h 376799"/>
                <a:gd name="connsiteX4" fmla="*/ 243498 w 410185"/>
                <a:gd name="connsiteY4" fmla="*/ 211232 h 376799"/>
                <a:gd name="connsiteX5" fmla="*/ 149256 w 410185"/>
                <a:gd name="connsiteY5" fmla="*/ 172992 h 376799"/>
                <a:gd name="connsiteX6" fmla="*/ 12314 w 410185"/>
                <a:gd name="connsiteY6" fmla="*/ 137272 h 376799"/>
                <a:gd name="connsiteX7" fmla="*/ 71532 w 410185"/>
                <a:gd name="connsiteY7" fmla="*/ 2802 h 376799"/>
                <a:gd name="connsiteX8" fmla="*/ 410185 w 410185"/>
                <a:gd name="connsiteY8" fmla="*/ 154082 h 376799"/>
                <a:gd name="connsiteX0" fmla="*/ 410185 w 410185"/>
                <a:gd name="connsiteY0" fmla="*/ 154082 h 376799"/>
                <a:gd name="connsiteX1" fmla="*/ 400660 w 410185"/>
                <a:gd name="connsiteY1" fmla="*/ 223558 h 376799"/>
                <a:gd name="connsiteX2" fmla="*/ 98772 w 410185"/>
                <a:gd name="connsiteY2" fmla="*/ 376799 h 376799"/>
                <a:gd name="connsiteX3" fmla="*/ 80784 w 410185"/>
                <a:gd name="connsiteY3" fmla="*/ 335898 h 376799"/>
                <a:gd name="connsiteX4" fmla="*/ 243498 w 410185"/>
                <a:gd name="connsiteY4" fmla="*/ 211232 h 376799"/>
                <a:gd name="connsiteX5" fmla="*/ 130751 w 410185"/>
                <a:gd name="connsiteY5" fmla="*/ 70039 h 376799"/>
                <a:gd name="connsiteX6" fmla="*/ 12314 w 410185"/>
                <a:gd name="connsiteY6" fmla="*/ 137272 h 376799"/>
                <a:gd name="connsiteX7" fmla="*/ 71532 w 410185"/>
                <a:gd name="connsiteY7" fmla="*/ 2802 h 376799"/>
                <a:gd name="connsiteX8" fmla="*/ 410185 w 410185"/>
                <a:gd name="connsiteY8" fmla="*/ 154082 h 376799"/>
                <a:gd name="connsiteX0" fmla="*/ 454599 w 454599"/>
                <a:gd name="connsiteY0" fmla="*/ 153031 h 375748"/>
                <a:gd name="connsiteX1" fmla="*/ 445074 w 454599"/>
                <a:gd name="connsiteY1" fmla="*/ 222507 h 375748"/>
                <a:gd name="connsiteX2" fmla="*/ 143186 w 454599"/>
                <a:gd name="connsiteY2" fmla="*/ 375748 h 375748"/>
                <a:gd name="connsiteX3" fmla="*/ 125198 w 454599"/>
                <a:gd name="connsiteY3" fmla="*/ 334847 h 375748"/>
                <a:gd name="connsiteX4" fmla="*/ 287912 w 454599"/>
                <a:gd name="connsiteY4" fmla="*/ 210181 h 375748"/>
                <a:gd name="connsiteX5" fmla="*/ 175165 w 454599"/>
                <a:gd name="connsiteY5" fmla="*/ 68988 h 375748"/>
                <a:gd name="connsiteX6" fmla="*/ 12314 w 454599"/>
                <a:gd name="connsiteY6" fmla="*/ 163535 h 375748"/>
                <a:gd name="connsiteX7" fmla="*/ 115946 w 454599"/>
                <a:gd name="connsiteY7" fmla="*/ 1751 h 375748"/>
                <a:gd name="connsiteX8" fmla="*/ 454599 w 454599"/>
                <a:gd name="connsiteY8" fmla="*/ 153031 h 375748"/>
                <a:gd name="connsiteX0" fmla="*/ 454599 w 454599"/>
                <a:gd name="connsiteY0" fmla="*/ 167738 h 390455"/>
                <a:gd name="connsiteX1" fmla="*/ 445074 w 454599"/>
                <a:gd name="connsiteY1" fmla="*/ 237214 h 390455"/>
                <a:gd name="connsiteX2" fmla="*/ 143186 w 454599"/>
                <a:gd name="connsiteY2" fmla="*/ 390455 h 390455"/>
                <a:gd name="connsiteX3" fmla="*/ 125198 w 454599"/>
                <a:gd name="connsiteY3" fmla="*/ 349554 h 390455"/>
                <a:gd name="connsiteX4" fmla="*/ 287912 w 454599"/>
                <a:gd name="connsiteY4" fmla="*/ 224888 h 390455"/>
                <a:gd name="connsiteX5" fmla="*/ 175165 w 454599"/>
                <a:gd name="connsiteY5" fmla="*/ 83695 h 390455"/>
                <a:gd name="connsiteX6" fmla="*/ 12314 w 454599"/>
                <a:gd name="connsiteY6" fmla="*/ 178242 h 390455"/>
                <a:gd name="connsiteX7" fmla="*/ 110394 w 454599"/>
                <a:gd name="connsiteY7" fmla="*/ 1751 h 390455"/>
                <a:gd name="connsiteX8" fmla="*/ 454599 w 454599"/>
                <a:gd name="connsiteY8" fmla="*/ 167738 h 390455"/>
                <a:gd name="connsiteX0" fmla="*/ 464183 w 464183"/>
                <a:gd name="connsiteY0" fmla="*/ 167738 h 390455"/>
                <a:gd name="connsiteX1" fmla="*/ 454658 w 464183"/>
                <a:gd name="connsiteY1" fmla="*/ 237214 h 390455"/>
                <a:gd name="connsiteX2" fmla="*/ 152770 w 464183"/>
                <a:gd name="connsiteY2" fmla="*/ 390455 h 390455"/>
                <a:gd name="connsiteX3" fmla="*/ 134782 w 464183"/>
                <a:gd name="connsiteY3" fmla="*/ 349554 h 390455"/>
                <a:gd name="connsiteX4" fmla="*/ 297496 w 464183"/>
                <a:gd name="connsiteY4" fmla="*/ 224888 h 390455"/>
                <a:gd name="connsiteX5" fmla="*/ 184749 w 464183"/>
                <a:gd name="connsiteY5" fmla="*/ 83695 h 390455"/>
                <a:gd name="connsiteX6" fmla="*/ 21898 w 464183"/>
                <a:gd name="connsiteY6" fmla="*/ 178242 h 390455"/>
                <a:gd name="connsiteX7" fmla="*/ 119978 w 464183"/>
                <a:gd name="connsiteY7" fmla="*/ 1751 h 390455"/>
                <a:gd name="connsiteX8" fmla="*/ 464183 w 464183"/>
                <a:gd name="connsiteY8" fmla="*/ 167738 h 390455"/>
                <a:gd name="connsiteX0" fmla="*/ 464183 w 464183"/>
                <a:gd name="connsiteY0" fmla="*/ 209760 h 432477"/>
                <a:gd name="connsiteX1" fmla="*/ 454658 w 464183"/>
                <a:gd name="connsiteY1" fmla="*/ 279236 h 432477"/>
                <a:gd name="connsiteX2" fmla="*/ 152770 w 464183"/>
                <a:gd name="connsiteY2" fmla="*/ 432477 h 432477"/>
                <a:gd name="connsiteX3" fmla="*/ 134782 w 464183"/>
                <a:gd name="connsiteY3" fmla="*/ 391576 h 432477"/>
                <a:gd name="connsiteX4" fmla="*/ 297496 w 464183"/>
                <a:gd name="connsiteY4" fmla="*/ 266910 h 432477"/>
                <a:gd name="connsiteX5" fmla="*/ 184749 w 464183"/>
                <a:gd name="connsiteY5" fmla="*/ 125717 h 432477"/>
                <a:gd name="connsiteX6" fmla="*/ 21898 w 464183"/>
                <a:gd name="connsiteY6" fmla="*/ 220264 h 432477"/>
                <a:gd name="connsiteX7" fmla="*/ 119978 w 464183"/>
                <a:gd name="connsiteY7" fmla="*/ 43773 h 432477"/>
                <a:gd name="connsiteX8" fmla="*/ 464183 w 464183"/>
                <a:gd name="connsiteY8" fmla="*/ 209760 h 432477"/>
                <a:gd name="connsiteX0" fmla="*/ 464183 w 464183"/>
                <a:gd name="connsiteY0" fmla="*/ 209760 h 432477"/>
                <a:gd name="connsiteX1" fmla="*/ 454658 w 464183"/>
                <a:gd name="connsiteY1" fmla="*/ 279236 h 432477"/>
                <a:gd name="connsiteX2" fmla="*/ 152770 w 464183"/>
                <a:gd name="connsiteY2" fmla="*/ 432477 h 432477"/>
                <a:gd name="connsiteX3" fmla="*/ 134782 w 464183"/>
                <a:gd name="connsiteY3" fmla="*/ 391576 h 432477"/>
                <a:gd name="connsiteX4" fmla="*/ 297496 w 464183"/>
                <a:gd name="connsiteY4" fmla="*/ 266910 h 432477"/>
                <a:gd name="connsiteX5" fmla="*/ 184749 w 464183"/>
                <a:gd name="connsiteY5" fmla="*/ 125717 h 432477"/>
                <a:gd name="connsiteX6" fmla="*/ 21898 w 464183"/>
                <a:gd name="connsiteY6" fmla="*/ 220264 h 432477"/>
                <a:gd name="connsiteX7" fmla="*/ 119978 w 464183"/>
                <a:gd name="connsiteY7" fmla="*/ 43773 h 432477"/>
                <a:gd name="connsiteX8" fmla="*/ 464183 w 464183"/>
                <a:gd name="connsiteY8" fmla="*/ 209760 h 432477"/>
                <a:gd name="connsiteX0" fmla="*/ 464183 w 464183"/>
                <a:gd name="connsiteY0" fmla="*/ 209760 h 432477"/>
                <a:gd name="connsiteX1" fmla="*/ 454658 w 464183"/>
                <a:gd name="connsiteY1" fmla="*/ 279236 h 432477"/>
                <a:gd name="connsiteX2" fmla="*/ 152770 w 464183"/>
                <a:gd name="connsiteY2" fmla="*/ 432477 h 432477"/>
                <a:gd name="connsiteX3" fmla="*/ 134782 w 464183"/>
                <a:gd name="connsiteY3" fmla="*/ 391576 h 432477"/>
                <a:gd name="connsiteX4" fmla="*/ 297496 w 464183"/>
                <a:gd name="connsiteY4" fmla="*/ 266910 h 432477"/>
                <a:gd name="connsiteX5" fmla="*/ 181048 w 464183"/>
                <a:gd name="connsiteY5" fmla="*/ 73190 h 432477"/>
                <a:gd name="connsiteX6" fmla="*/ 21898 w 464183"/>
                <a:gd name="connsiteY6" fmla="*/ 220264 h 432477"/>
                <a:gd name="connsiteX7" fmla="*/ 119978 w 464183"/>
                <a:gd name="connsiteY7" fmla="*/ 43773 h 432477"/>
                <a:gd name="connsiteX8" fmla="*/ 464183 w 464183"/>
                <a:gd name="connsiteY8" fmla="*/ 209760 h 432477"/>
                <a:gd name="connsiteX0" fmla="*/ 464183 w 464183"/>
                <a:gd name="connsiteY0" fmla="*/ 209760 h 432477"/>
                <a:gd name="connsiteX1" fmla="*/ 454658 w 464183"/>
                <a:gd name="connsiteY1" fmla="*/ 279236 h 432477"/>
                <a:gd name="connsiteX2" fmla="*/ 152770 w 464183"/>
                <a:gd name="connsiteY2" fmla="*/ 432477 h 432477"/>
                <a:gd name="connsiteX3" fmla="*/ 134782 w 464183"/>
                <a:gd name="connsiteY3" fmla="*/ 391576 h 432477"/>
                <a:gd name="connsiteX4" fmla="*/ 297496 w 464183"/>
                <a:gd name="connsiteY4" fmla="*/ 266910 h 432477"/>
                <a:gd name="connsiteX5" fmla="*/ 181048 w 464183"/>
                <a:gd name="connsiteY5" fmla="*/ 73190 h 432477"/>
                <a:gd name="connsiteX6" fmla="*/ 21898 w 464183"/>
                <a:gd name="connsiteY6" fmla="*/ 220264 h 432477"/>
                <a:gd name="connsiteX7" fmla="*/ 119978 w 464183"/>
                <a:gd name="connsiteY7" fmla="*/ 43773 h 432477"/>
                <a:gd name="connsiteX8" fmla="*/ 464183 w 464183"/>
                <a:gd name="connsiteY8" fmla="*/ 209760 h 432477"/>
                <a:gd name="connsiteX0" fmla="*/ 464183 w 464183"/>
                <a:gd name="connsiteY0" fmla="*/ 209760 h 432477"/>
                <a:gd name="connsiteX1" fmla="*/ 454658 w 464183"/>
                <a:gd name="connsiteY1" fmla="*/ 279236 h 432477"/>
                <a:gd name="connsiteX2" fmla="*/ 152770 w 464183"/>
                <a:gd name="connsiteY2" fmla="*/ 432477 h 432477"/>
                <a:gd name="connsiteX3" fmla="*/ 134782 w 464183"/>
                <a:gd name="connsiteY3" fmla="*/ 391576 h 432477"/>
                <a:gd name="connsiteX4" fmla="*/ 297496 w 464183"/>
                <a:gd name="connsiteY4" fmla="*/ 266910 h 432477"/>
                <a:gd name="connsiteX5" fmla="*/ 181048 w 464183"/>
                <a:gd name="connsiteY5" fmla="*/ 73190 h 432477"/>
                <a:gd name="connsiteX6" fmla="*/ 21898 w 464183"/>
                <a:gd name="connsiteY6" fmla="*/ 220264 h 432477"/>
                <a:gd name="connsiteX7" fmla="*/ 119978 w 464183"/>
                <a:gd name="connsiteY7" fmla="*/ 43773 h 432477"/>
                <a:gd name="connsiteX8" fmla="*/ 464183 w 464183"/>
                <a:gd name="connsiteY8" fmla="*/ 209760 h 432477"/>
                <a:gd name="connsiteX0" fmla="*/ 464183 w 464183"/>
                <a:gd name="connsiteY0" fmla="*/ 209760 h 432477"/>
                <a:gd name="connsiteX1" fmla="*/ 454658 w 464183"/>
                <a:gd name="connsiteY1" fmla="*/ 279236 h 432477"/>
                <a:gd name="connsiteX2" fmla="*/ 152770 w 464183"/>
                <a:gd name="connsiteY2" fmla="*/ 432477 h 432477"/>
                <a:gd name="connsiteX3" fmla="*/ 134782 w 464183"/>
                <a:gd name="connsiteY3" fmla="*/ 391576 h 432477"/>
                <a:gd name="connsiteX4" fmla="*/ 297496 w 464183"/>
                <a:gd name="connsiteY4" fmla="*/ 266910 h 432477"/>
                <a:gd name="connsiteX5" fmla="*/ 181048 w 464183"/>
                <a:gd name="connsiteY5" fmla="*/ 73190 h 432477"/>
                <a:gd name="connsiteX6" fmla="*/ 21898 w 464183"/>
                <a:gd name="connsiteY6" fmla="*/ 220264 h 432477"/>
                <a:gd name="connsiteX7" fmla="*/ 119978 w 464183"/>
                <a:gd name="connsiteY7" fmla="*/ 43773 h 432477"/>
                <a:gd name="connsiteX8" fmla="*/ 464183 w 464183"/>
                <a:gd name="connsiteY8" fmla="*/ 209760 h 432477"/>
                <a:gd name="connsiteX0" fmla="*/ 480507 w 480507"/>
                <a:gd name="connsiteY0" fmla="*/ 209760 h 432477"/>
                <a:gd name="connsiteX1" fmla="*/ 470982 w 480507"/>
                <a:gd name="connsiteY1" fmla="*/ 279236 h 432477"/>
                <a:gd name="connsiteX2" fmla="*/ 169094 w 480507"/>
                <a:gd name="connsiteY2" fmla="*/ 432477 h 432477"/>
                <a:gd name="connsiteX3" fmla="*/ 151106 w 480507"/>
                <a:gd name="connsiteY3" fmla="*/ 391576 h 432477"/>
                <a:gd name="connsiteX4" fmla="*/ 313820 w 480507"/>
                <a:gd name="connsiteY4" fmla="*/ 266910 h 432477"/>
                <a:gd name="connsiteX5" fmla="*/ 197372 w 480507"/>
                <a:gd name="connsiteY5" fmla="*/ 73190 h 432477"/>
                <a:gd name="connsiteX6" fmla="*/ 38222 w 480507"/>
                <a:gd name="connsiteY6" fmla="*/ 220264 h 432477"/>
                <a:gd name="connsiteX7" fmla="*/ 136302 w 480507"/>
                <a:gd name="connsiteY7" fmla="*/ 43773 h 432477"/>
                <a:gd name="connsiteX8" fmla="*/ 480507 w 480507"/>
                <a:gd name="connsiteY8" fmla="*/ 209760 h 432477"/>
                <a:gd name="connsiteX0" fmla="*/ 480507 w 480507"/>
                <a:gd name="connsiteY0" fmla="*/ 209760 h 432477"/>
                <a:gd name="connsiteX1" fmla="*/ 470982 w 480507"/>
                <a:gd name="connsiteY1" fmla="*/ 279236 h 432477"/>
                <a:gd name="connsiteX2" fmla="*/ 169094 w 480507"/>
                <a:gd name="connsiteY2" fmla="*/ 432477 h 432477"/>
                <a:gd name="connsiteX3" fmla="*/ 151106 w 480507"/>
                <a:gd name="connsiteY3" fmla="*/ 391576 h 432477"/>
                <a:gd name="connsiteX4" fmla="*/ 313820 w 480507"/>
                <a:gd name="connsiteY4" fmla="*/ 266910 h 432477"/>
                <a:gd name="connsiteX5" fmla="*/ 197372 w 480507"/>
                <a:gd name="connsiteY5" fmla="*/ 73190 h 432477"/>
                <a:gd name="connsiteX6" fmla="*/ 38222 w 480507"/>
                <a:gd name="connsiteY6" fmla="*/ 220264 h 432477"/>
                <a:gd name="connsiteX7" fmla="*/ 136302 w 480507"/>
                <a:gd name="connsiteY7" fmla="*/ 43773 h 432477"/>
                <a:gd name="connsiteX8" fmla="*/ 480507 w 480507"/>
                <a:gd name="connsiteY8" fmla="*/ 209760 h 432477"/>
                <a:gd name="connsiteX0" fmla="*/ 480507 w 480507"/>
                <a:gd name="connsiteY0" fmla="*/ 209760 h 432477"/>
                <a:gd name="connsiteX1" fmla="*/ 470982 w 480507"/>
                <a:gd name="connsiteY1" fmla="*/ 279236 h 432477"/>
                <a:gd name="connsiteX2" fmla="*/ 169094 w 480507"/>
                <a:gd name="connsiteY2" fmla="*/ 432477 h 432477"/>
                <a:gd name="connsiteX3" fmla="*/ 151106 w 480507"/>
                <a:gd name="connsiteY3" fmla="*/ 391576 h 432477"/>
                <a:gd name="connsiteX4" fmla="*/ 313820 w 480507"/>
                <a:gd name="connsiteY4" fmla="*/ 266910 h 432477"/>
                <a:gd name="connsiteX5" fmla="*/ 197372 w 480507"/>
                <a:gd name="connsiteY5" fmla="*/ 73190 h 432477"/>
                <a:gd name="connsiteX6" fmla="*/ 38222 w 480507"/>
                <a:gd name="connsiteY6" fmla="*/ 220264 h 432477"/>
                <a:gd name="connsiteX7" fmla="*/ 136302 w 480507"/>
                <a:gd name="connsiteY7" fmla="*/ 43773 h 432477"/>
                <a:gd name="connsiteX8" fmla="*/ 480507 w 480507"/>
                <a:gd name="connsiteY8" fmla="*/ 209760 h 432477"/>
                <a:gd name="connsiteX0" fmla="*/ 480507 w 480507"/>
                <a:gd name="connsiteY0" fmla="*/ 209760 h 432477"/>
                <a:gd name="connsiteX1" fmla="*/ 470982 w 480507"/>
                <a:gd name="connsiteY1" fmla="*/ 279236 h 432477"/>
                <a:gd name="connsiteX2" fmla="*/ 169094 w 480507"/>
                <a:gd name="connsiteY2" fmla="*/ 432477 h 432477"/>
                <a:gd name="connsiteX3" fmla="*/ 151106 w 480507"/>
                <a:gd name="connsiteY3" fmla="*/ 391576 h 432477"/>
                <a:gd name="connsiteX4" fmla="*/ 313820 w 480507"/>
                <a:gd name="connsiteY4" fmla="*/ 266910 h 432477"/>
                <a:gd name="connsiteX5" fmla="*/ 197372 w 480507"/>
                <a:gd name="connsiteY5" fmla="*/ 73190 h 432477"/>
                <a:gd name="connsiteX6" fmla="*/ 38222 w 480507"/>
                <a:gd name="connsiteY6" fmla="*/ 220264 h 432477"/>
                <a:gd name="connsiteX7" fmla="*/ 136302 w 480507"/>
                <a:gd name="connsiteY7" fmla="*/ 43773 h 432477"/>
                <a:gd name="connsiteX8" fmla="*/ 480507 w 480507"/>
                <a:gd name="connsiteY8" fmla="*/ 209760 h 432477"/>
                <a:gd name="connsiteX0" fmla="*/ 480507 w 480507"/>
                <a:gd name="connsiteY0" fmla="*/ 209760 h 432477"/>
                <a:gd name="connsiteX1" fmla="*/ 470982 w 480507"/>
                <a:gd name="connsiteY1" fmla="*/ 279236 h 432477"/>
                <a:gd name="connsiteX2" fmla="*/ 169094 w 480507"/>
                <a:gd name="connsiteY2" fmla="*/ 432477 h 432477"/>
                <a:gd name="connsiteX3" fmla="*/ 151106 w 480507"/>
                <a:gd name="connsiteY3" fmla="*/ 391576 h 432477"/>
                <a:gd name="connsiteX4" fmla="*/ 313820 w 480507"/>
                <a:gd name="connsiteY4" fmla="*/ 266910 h 432477"/>
                <a:gd name="connsiteX5" fmla="*/ 197372 w 480507"/>
                <a:gd name="connsiteY5" fmla="*/ 73190 h 432477"/>
                <a:gd name="connsiteX6" fmla="*/ 38222 w 480507"/>
                <a:gd name="connsiteY6" fmla="*/ 220264 h 432477"/>
                <a:gd name="connsiteX7" fmla="*/ 136302 w 480507"/>
                <a:gd name="connsiteY7" fmla="*/ 43773 h 432477"/>
                <a:gd name="connsiteX8" fmla="*/ 480507 w 480507"/>
                <a:gd name="connsiteY8" fmla="*/ 209760 h 432477"/>
                <a:gd name="connsiteX0" fmla="*/ 480507 w 480507"/>
                <a:gd name="connsiteY0" fmla="*/ 209760 h 432477"/>
                <a:gd name="connsiteX1" fmla="*/ 470982 w 480507"/>
                <a:gd name="connsiteY1" fmla="*/ 279236 h 432477"/>
                <a:gd name="connsiteX2" fmla="*/ 169094 w 480507"/>
                <a:gd name="connsiteY2" fmla="*/ 432477 h 432477"/>
                <a:gd name="connsiteX3" fmla="*/ 151106 w 480507"/>
                <a:gd name="connsiteY3" fmla="*/ 391576 h 432477"/>
                <a:gd name="connsiteX4" fmla="*/ 334176 w 480507"/>
                <a:gd name="connsiteY4" fmla="*/ 264809 h 432477"/>
                <a:gd name="connsiteX5" fmla="*/ 197372 w 480507"/>
                <a:gd name="connsiteY5" fmla="*/ 73190 h 432477"/>
                <a:gd name="connsiteX6" fmla="*/ 38222 w 480507"/>
                <a:gd name="connsiteY6" fmla="*/ 220264 h 432477"/>
                <a:gd name="connsiteX7" fmla="*/ 136302 w 480507"/>
                <a:gd name="connsiteY7" fmla="*/ 43773 h 432477"/>
                <a:gd name="connsiteX8" fmla="*/ 480507 w 480507"/>
                <a:gd name="connsiteY8" fmla="*/ 209760 h 432477"/>
                <a:gd name="connsiteX0" fmla="*/ 480507 w 480507"/>
                <a:gd name="connsiteY0" fmla="*/ 209760 h 432477"/>
                <a:gd name="connsiteX1" fmla="*/ 470982 w 480507"/>
                <a:gd name="connsiteY1" fmla="*/ 279236 h 432477"/>
                <a:gd name="connsiteX2" fmla="*/ 169094 w 480507"/>
                <a:gd name="connsiteY2" fmla="*/ 432477 h 432477"/>
                <a:gd name="connsiteX3" fmla="*/ 151106 w 480507"/>
                <a:gd name="connsiteY3" fmla="*/ 391576 h 432477"/>
                <a:gd name="connsiteX4" fmla="*/ 334176 w 480507"/>
                <a:gd name="connsiteY4" fmla="*/ 264809 h 432477"/>
                <a:gd name="connsiteX5" fmla="*/ 197372 w 480507"/>
                <a:gd name="connsiteY5" fmla="*/ 73190 h 432477"/>
                <a:gd name="connsiteX6" fmla="*/ 38222 w 480507"/>
                <a:gd name="connsiteY6" fmla="*/ 220264 h 432477"/>
                <a:gd name="connsiteX7" fmla="*/ 136302 w 480507"/>
                <a:gd name="connsiteY7" fmla="*/ 43773 h 432477"/>
                <a:gd name="connsiteX8" fmla="*/ 480507 w 480507"/>
                <a:gd name="connsiteY8" fmla="*/ 209760 h 432477"/>
                <a:gd name="connsiteX0" fmla="*/ 480507 w 480507"/>
                <a:gd name="connsiteY0" fmla="*/ 209760 h 432477"/>
                <a:gd name="connsiteX1" fmla="*/ 470982 w 480507"/>
                <a:gd name="connsiteY1" fmla="*/ 279236 h 432477"/>
                <a:gd name="connsiteX2" fmla="*/ 169094 w 480507"/>
                <a:gd name="connsiteY2" fmla="*/ 432477 h 432477"/>
                <a:gd name="connsiteX3" fmla="*/ 151106 w 480507"/>
                <a:gd name="connsiteY3" fmla="*/ 391576 h 432477"/>
                <a:gd name="connsiteX4" fmla="*/ 334176 w 480507"/>
                <a:gd name="connsiteY4" fmla="*/ 264809 h 432477"/>
                <a:gd name="connsiteX5" fmla="*/ 330613 w 480507"/>
                <a:gd name="connsiteY5" fmla="*/ 153031 h 432477"/>
                <a:gd name="connsiteX6" fmla="*/ 197372 w 480507"/>
                <a:gd name="connsiteY6" fmla="*/ 73190 h 432477"/>
                <a:gd name="connsiteX7" fmla="*/ 38222 w 480507"/>
                <a:gd name="connsiteY7" fmla="*/ 220264 h 432477"/>
                <a:gd name="connsiteX8" fmla="*/ 136302 w 480507"/>
                <a:gd name="connsiteY8" fmla="*/ 43773 h 432477"/>
                <a:gd name="connsiteX9" fmla="*/ 480507 w 480507"/>
                <a:gd name="connsiteY9" fmla="*/ 209760 h 432477"/>
                <a:gd name="connsiteX0" fmla="*/ 480507 w 480507"/>
                <a:gd name="connsiteY0" fmla="*/ 209760 h 432477"/>
                <a:gd name="connsiteX1" fmla="*/ 470982 w 480507"/>
                <a:gd name="connsiteY1" fmla="*/ 279236 h 432477"/>
                <a:gd name="connsiteX2" fmla="*/ 169094 w 480507"/>
                <a:gd name="connsiteY2" fmla="*/ 432477 h 432477"/>
                <a:gd name="connsiteX3" fmla="*/ 151106 w 480507"/>
                <a:gd name="connsiteY3" fmla="*/ 391576 h 432477"/>
                <a:gd name="connsiteX4" fmla="*/ 361935 w 480507"/>
                <a:gd name="connsiteY4" fmla="*/ 256404 h 432477"/>
                <a:gd name="connsiteX5" fmla="*/ 330613 w 480507"/>
                <a:gd name="connsiteY5" fmla="*/ 153031 h 432477"/>
                <a:gd name="connsiteX6" fmla="*/ 197372 w 480507"/>
                <a:gd name="connsiteY6" fmla="*/ 73190 h 432477"/>
                <a:gd name="connsiteX7" fmla="*/ 38222 w 480507"/>
                <a:gd name="connsiteY7" fmla="*/ 220264 h 432477"/>
                <a:gd name="connsiteX8" fmla="*/ 136302 w 480507"/>
                <a:gd name="connsiteY8" fmla="*/ 43773 h 432477"/>
                <a:gd name="connsiteX9" fmla="*/ 480507 w 480507"/>
                <a:gd name="connsiteY9" fmla="*/ 209760 h 432477"/>
                <a:gd name="connsiteX0" fmla="*/ 437945 w 470982"/>
                <a:gd name="connsiteY0" fmla="*/ 260187 h 432477"/>
                <a:gd name="connsiteX1" fmla="*/ 470982 w 470982"/>
                <a:gd name="connsiteY1" fmla="*/ 279236 h 432477"/>
                <a:gd name="connsiteX2" fmla="*/ 169094 w 470982"/>
                <a:gd name="connsiteY2" fmla="*/ 432477 h 432477"/>
                <a:gd name="connsiteX3" fmla="*/ 151106 w 470982"/>
                <a:gd name="connsiteY3" fmla="*/ 391576 h 432477"/>
                <a:gd name="connsiteX4" fmla="*/ 361935 w 470982"/>
                <a:gd name="connsiteY4" fmla="*/ 256404 h 432477"/>
                <a:gd name="connsiteX5" fmla="*/ 330613 w 470982"/>
                <a:gd name="connsiteY5" fmla="*/ 153031 h 432477"/>
                <a:gd name="connsiteX6" fmla="*/ 197372 w 470982"/>
                <a:gd name="connsiteY6" fmla="*/ 73190 h 432477"/>
                <a:gd name="connsiteX7" fmla="*/ 38222 w 470982"/>
                <a:gd name="connsiteY7" fmla="*/ 220264 h 432477"/>
                <a:gd name="connsiteX8" fmla="*/ 136302 w 470982"/>
                <a:gd name="connsiteY8" fmla="*/ 43773 h 432477"/>
                <a:gd name="connsiteX9" fmla="*/ 437945 w 470982"/>
                <a:gd name="connsiteY9" fmla="*/ 260187 h 432477"/>
                <a:gd name="connsiteX0" fmla="*/ 437945 w 470982"/>
                <a:gd name="connsiteY0" fmla="*/ 260187 h 432477"/>
                <a:gd name="connsiteX1" fmla="*/ 470982 w 470982"/>
                <a:gd name="connsiteY1" fmla="*/ 279236 h 432477"/>
                <a:gd name="connsiteX2" fmla="*/ 169094 w 470982"/>
                <a:gd name="connsiteY2" fmla="*/ 432477 h 432477"/>
                <a:gd name="connsiteX3" fmla="*/ 151106 w 470982"/>
                <a:gd name="connsiteY3" fmla="*/ 391576 h 432477"/>
                <a:gd name="connsiteX4" fmla="*/ 361935 w 470982"/>
                <a:gd name="connsiteY4" fmla="*/ 256404 h 432477"/>
                <a:gd name="connsiteX5" fmla="*/ 330613 w 470982"/>
                <a:gd name="connsiteY5" fmla="*/ 153031 h 432477"/>
                <a:gd name="connsiteX6" fmla="*/ 197372 w 470982"/>
                <a:gd name="connsiteY6" fmla="*/ 73190 h 432477"/>
                <a:gd name="connsiteX7" fmla="*/ 38222 w 470982"/>
                <a:gd name="connsiteY7" fmla="*/ 220264 h 432477"/>
                <a:gd name="connsiteX8" fmla="*/ 136302 w 470982"/>
                <a:gd name="connsiteY8" fmla="*/ 43773 h 432477"/>
                <a:gd name="connsiteX9" fmla="*/ 437945 w 470982"/>
                <a:gd name="connsiteY9" fmla="*/ 260187 h 432477"/>
                <a:gd name="connsiteX0" fmla="*/ 437945 w 470982"/>
                <a:gd name="connsiteY0" fmla="*/ 260187 h 432477"/>
                <a:gd name="connsiteX1" fmla="*/ 470982 w 470982"/>
                <a:gd name="connsiteY1" fmla="*/ 279236 h 432477"/>
                <a:gd name="connsiteX2" fmla="*/ 169094 w 470982"/>
                <a:gd name="connsiteY2" fmla="*/ 432477 h 432477"/>
                <a:gd name="connsiteX3" fmla="*/ 151106 w 470982"/>
                <a:gd name="connsiteY3" fmla="*/ 391576 h 432477"/>
                <a:gd name="connsiteX4" fmla="*/ 361935 w 470982"/>
                <a:gd name="connsiteY4" fmla="*/ 256404 h 432477"/>
                <a:gd name="connsiteX5" fmla="*/ 330613 w 470982"/>
                <a:gd name="connsiteY5" fmla="*/ 153031 h 432477"/>
                <a:gd name="connsiteX6" fmla="*/ 197372 w 470982"/>
                <a:gd name="connsiteY6" fmla="*/ 73190 h 432477"/>
                <a:gd name="connsiteX7" fmla="*/ 38222 w 470982"/>
                <a:gd name="connsiteY7" fmla="*/ 220264 h 432477"/>
                <a:gd name="connsiteX8" fmla="*/ 136302 w 470982"/>
                <a:gd name="connsiteY8" fmla="*/ 43773 h 432477"/>
                <a:gd name="connsiteX9" fmla="*/ 437945 w 470982"/>
                <a:gd name="connsiteY9" fmla="*/ 260187 h 432477"/>
                <a:gd name="connsiteX0" fmla="*/ 437945 w 470982"/>
                <a:gd name="connsiteY0" fmla="*/ 260187 h 432477"/>
                <a:gd name="connsiteX1" fmla="*/ 470982 w 470982"/>
                <a:gd name="connsiteY1" fmla="*/ 279236 h 432477"/>
                <a:gd name="connsiteX2" fmla="*/ 169094 w 470982"/>
                <a:gd name="connsiteY2" fmla="*/ 432477 h 432477"/>
                <a:gd name="connsiteX3" fmla="*/ 151106 w 470982"/>
                <a:gd name="connsiteY3" fmla="*/ 391576 h 432477"/>
                <a:gd name="connsiteX4" fmla="*/ 361935 w 470982"/>
                <a:gd name="connsiteY4" fmla="*/ 256404 h 432477"/>
                <a:gd name="connsiteX5" fmla="*/ 330613 w 470982"/>
                <a:gd name="connsiteY5" fmla="*/ 153031 h 432477"/>
                <a:gd name="connsiteX6" fmla="*/ 197372 w 470982"/>
                <a:gd name="connsiteY6" fmla="*/ 73190 h 432477"/>
                <a:gd name="connsiteX7" fmla="*/ 38222 w 470982"/>
                <a:gd name="connsiteY7" fmla="*/ 220264 h 432477"/>
                <a:gd name="connsiteX8" fmla="*/ 136302 w 470982"/>
                <a:gd name="connsiteY8" fmla="*/ 43773 h 432477"/>
                <a:gd name="connsiteX9" fmla="*/ 437945 w 470982"/>
                <a:gd name="connsiteY9" fmla="*/ 260187 h 432477"/>
                <a:gd name="connsiteX0" fmla="*/ 437945 w 443405"/>
                <a:gd name="connsiteY0" fmla="*/ 260187 h 432477"/>
                <a:gd name="connsiteX1" fmla="*/ 437945 w 443405"/>
                <a:gd name="connsiteY1" fmla="*/ 327422 h 432477"/>
                <a:gd name="connsiteX2" fmla="*/ 169094 w 443405"/>
                <a:gd name="connsiteY2" fmla="*/ 432477 h 432477"/>
                <a:gd name="connsiteX3" fmla="*/ 151106 w 443405"/>
                <a:gd name="connsiteY3" fmla="*/ 391576 h 432477"/>
                <a:gd name="connsiteX4" fmla="*/ 361935 w 443405"/>
                <a:gd name="connsiteY4" fmla="*/ 256404 h 432477"/>
                <a:gd name="connsiteX5" fmla="*/ 330613 w 443405"/>
                <a:gd name="connsiteY5" fmla="*/ 153031 h 432477"/>
                <a:gd name="connsiteX6" fmla="*/ 197372 w 443405"/>
                <a:gd name="connsiteY6" fmla="*/ 73190 h 432477"/>
                <a:gd name="connsiteX7" fmla="*/ 38222 w 443405"/>
                <a:gd name="connsiteY7" fmla="*/ 220264 h 432477"/>
                <a:gd name="connsiteX8" fmla="*/ 136302 w 443405"/>
                <a:gd name="connsiteY8" fmla="*/ 43773 h 432477"/>
                <a:gd name="connsiteX9" fmla="*/ 437945 w 443405"/>
                <a:gd name="connsiteY9" fmla="*/ 260187 h 432477"/>
                <a:gd name="connsiteX0" fmla="*/ 437945 w 443410"/>
                <a:gd name="connsiteY0" fmla="*/ 260187 h 432477"/>
                <a:gd name="connsiteX1" fmla="*/ 169094 w 443410"/>
                <a:gd name="connsiteY1" fmla="*/ 432477 h 432477"/>
                <a:gd name="connsiteX2" fmla="*/ 151106 w 443410"/>
                <a:gd name="connsiteY2" fmla="*/ 391576 h 432477"/>
                <a:gd name="connsiteX3" fmla="*/ 361935 w 443410"/>
                <a:gd name="connsiteY3" fmla="*/ 256404 h 432477"/>
                <a:gd name="connsiteX4" fmla="*/ 330613 w 443410"/>
                <a:gd name="connsiteY4" fmla="*/ 153031 h 432477"/>
                <a:gd name="connsiteX5" fmla="*/ 197372 w 443410"/>
                <a:gd name="connsiteY5" fmla="*/ 73190 h 432477"/>
                <a:gd name="connsiteX6" fmla="*/ 38222 w 443410"/>
                <a:gd name="connsiteY6" fmla="*/ 220264 h 432477"/>
                <a:gd name="connsiteX7" fmla="*/ 136302 w 443410"/>
                <a:gd name="connsiteY7" fmla="*/ 43773 h 432477"/>
                <a:gd name="connsiteX8" fmla="*/ 437945 w 443410"/>
                <a:gd name="connsiteY8" fmla="*/ 260187 h 432477"/>
                <a:gd name="connsiteX0" fmla="*/ 421621 w 427086"/>
                <a:gd name="connsiteY0" fmla="*/ 260187 h 432477"/>
                <a:gd name="connsiteX1" fmla="*/ 152770 w 427086"/>
                <a:gd name="connsiteY1" fmla="*/ 432477 h 432477"/>
                <a:gd name="connsiteX2" fmla="*/ 134782 w 427086"/>
                <a:gd name="connsiteY2" fmla="*/ 391576 h 432477"/>
                <a:gd name="connsiteX3" fmla="*/ 345611 w 427086"/>
                <a:gd name="connsiteY3" fmla="*/ 256404 h 432477"/>
                <a:gd name="connsiteX4" fmla="*/ 314289 w 427086"/>
                <a:gd name="connsiteY4" fmla="*/ 153031 h 432477"/>
                <a:gd name="connsiteX5" fmla="*/ 181048 w 427086"/>
                <a:gd name="connsiteY5" fmla="*/ 73190 h 432477"/>
                <a:gd name="connsiteX6" fmla="*/ 125532 w 427086"/>
                <a:gd name="connsiteY6" fmla="*/ 327422 h 432477"/>
                <a:gd name="connsiteX7" fmla="*/ 119978 w 427086"/>
                <a:gd name="connsiteY7" fmla="*/ 43773 h 432477"/>
                <a:gd name="connsiteX8" fmla="*/ 421621 w 427086"/>
                <a:gd name="connsiteY8" fmla="*/ 260187 h 432477"/>
                <a:gd name="connsiteX0" fmla="*/ 478654 w 484119"/>
                <a:gd name="connsiteY0" fmla="*/ 260187 h 432477"/>
                <a:gd name="connsiteX1" fmla="*/ 209803 w 484119"/>
                <a:gd name="connsiteY1" fmla="*/ 432477 h 432477"/>
                <a:gd name="connsiteX2" fmla="*/ 191815 w 484119"/>
                <a:gd name="connsiteY2" fmla="*/ 391576 h 432477"/>
                <a:gd name="connsiteX3" fmla="*/ 402644 w 484119"/>
                <a:gd name="connsiteY3" fmla="*/ 256404 h 432477"/>
                <a:gd name="connsiteX4" fmla="*/ 371322 w 484119"/>
                <a:gd name="connsiteY4" fmla="*/ 153031 h 432477"/>
                <a:gd name="connsiteX5" fmla="*/ 238081 w 484119"/>
                <a:gd name="connsiteY5" fmla="*/ 73190 h 432477"/>
                <a:gd name="connsiteX6" fmla="*/ 182565 w 484119"/>
                <a:gd name="connsiteY6" fmla="*/ 327422 h 432477"/>
                <a:gd name="connsiteX7" fmla="*/ 177011 w 484119"/>
                <a:gd name="connsiteY7" fmla="*/ 43773 h 432477"/>
                <a:gd name="connsiteX8" fmla="*/ 478654 w 484119"/>
                <a:gd name="connsiteY8" fmla="*/ 260187 h 432477"/>
                <a:gd name="connsiteX0" fmla="*/ 478654 w 484119"/>
                <a:gd name="connsiteY0" fmla="*/ 260187 h 432477"/>
                <a:gd name="connsiteX1" fmla="*/ 209803 w 484119"/>
                <a:gd name="connsiteY1" fmla="*/ 432477 h 432477"/>
                <a:gd name="connsiteX2" fmla="*/ 191815 w 484119"/>
                <a:gd name="connsiteY2" fmla="*/ 391576 h 432477"/>
                <a:gd name="connsiteX3" fmla="*/ 402644 w 484119"/>
                <a:gd name="connsiteY3" fmla="*/ 256404 h 432477"/>
                <a:gd name="connsiteX4" fmla="*/ 371322 w 484119"/>
                <a:gd name="connsiteY4" fmla="*/ 153031 h 432477"/>
                <a:gd name="connsiteX5" fmla="*/ 238081 w 484119"/>
                <a:gd name="connsiteY5" fmla="*/ 73190 h 432477"/>
                <a:gd name="connsiteX6" fmla="*/ 169610 w 484119"/>
                <a:gd name="connsiteY6" fmla="*/ 182447 h 432477"/>
                <a:gd name="connsiteX7" fmla="*/ 182565 w 484119"/>
                <a:gd name="connsiteY7" fmla="*/ 327422 h 432477"/>
                <a:gd name="connsiteX8" fmla="*/ 177011 w 484119"/>
                <a:gd name="connsiteY8" fmla="*/ 43773 h 432477"/>
                <a:gd name="connsiteX9" fmla="*/ 478654 w 484119"/>
                <a:gd name="connsiteY9" fmla="*/ 260187 h 432477"/>
                <a:gd name="connsiteX0" fmla="*/ 478654 w 484119"/>
                <a:gd name="connsiteY0" fmla="*/ 260187 h 432477"/>
                <a:gd name="connsiteX1" fmla="*/ 209803 w 484119"/>
                <a:gd name="connsiteY1" fmla="*/ 432477 h 432477"/>
                <a:gd name="connsiteX2" fmla="*/ 191815 w 484119"/>
                <a:gd name="connsiteY2" fmla="*/ 391576 h 432477"/>
                <a:gd name="connsiteX3" fmla="*/ 402644 w 484119"/>
                <a:gd name="connsiteY3" fmla="*/ 256404 h 432477"/>
                <a:gd name="connsiteX4" fmla="*/ 371322 w 484119"/>
                <a:gd name="connsiteY4" fmla="*/ 153031 h 432477"/>
                <a:gd name="connsiteX5" fmla="*/ 238081 w 484119"/>
                <a:gd name="connsiteY5" fmla="*/ 73190 h 432477"/>
                <a:gd name="connsiteX6" fmla="*/ 121496 w 484119"/>
                <a:gd name="connsiteY6" fmla="*/ 163538 h 432477"/>
                <a:gd name="connsiteX7" fmla="*/ 182565 w 484119"/>
                <a:gd name="connsiteY7" fmla="*/ 327422 h 432477"/>
                <a:gd name="connsiteX8" fmla="*/ 177011 w 484119"/>
                <a:gd name="connsiteY8" fmla="*/ 43773 h 432477"/>
                <a:gd name="connsiteX9" fmla="*/ 478654 w 484119"/>
                <a:gd name="connsiteY9" fmla="*/ 260187 h 432477"/>
                <a:gd name="connsiteX0" fmla="*/ 421621 w 427086"/>
                <a:gd name="connsiteY0" fmla="*/ 260187 h 432477"/>
                <a:gd name="connsiteX1" fmla="*/ 152770 w 427086"/>
                <a:gd name="connsiteY1" fmla="*/ 432477 h 432477"/>
                <a:gd name="connsiteX2" fmla="*/ 134782 w 427086"/>
                <a:gd name="connsiteY2" fmla="*/ 391576 h 432477"/>
                <a:gd name="connsiteX3" fmla="*/ 345611 w 427086"/>
                <a:gd name="connsiteY3" fmla="*/ 256404 h 432477"/>
                <a:gd name="connsiteX4" fmla="*/ 314289 w 427086"/>
                <a:gd name="connsiteY4" fmla="*/ 153031 h 432477"/>
                <a:gd name="connsiteX5" fmla="*/ 181048 w 427086"/>
                <a:gd name="connsiteY5" fmla="*/ 73190 h 432477"/>
                <a:gd name="connsiteX6" fmla="*/ 64463 w 427086"/>
                <a:gd name="connsiteY6" fmla="*/ 163538 h 432477"/>
                <a:gd name="connsiteX7" fmla="*/ 125532 w 427086"/>
                <a:gd name="connsiteY7" fmla="*/ 327422 h 432477"/>
                <a:gd name="connsiteX8" fmla="*/ 119978 w 427086"/>
                <a:gd name="connsiteY8" fmla="*/ 43773 h 432477"/>
                <a:gd name="connsiteX9" fmla="*/ 421621 w 427086"/>
                <a:gd name="connsiteY9" fmla="*/ 260187 h 432477"/>
                <a:gd name="connsiteX0" fmla="*/ 478653 w 484118"/>
                <a:gd name="connsiteY0" fmla="*/ 260187 h 432477"/>
                <a:gd name="connsiteX1" fmla="*/ 209802 w 484118"/>
                <a:gd name="connsiteY1" fmla="*/ 432477 h 432477"/>
                <a:gd name="connsiteX2" fmla="*/ 191814 w 484118"/>
                <a:gd name="connsiteY2" fmla="*/ 391576 h 432477"/>
                <a:gd name="connsiteX3" fmla="*/ 402643 w 484118"/>
                <a:gd name="connsiteY3" fmla="*/ 256404 h 432477"/>
                <a:gd name="connsiteX4" fmla="*/ 371321 w 484118"/>
                <a:gd name="connsiteY4" fmla="*/ 153031 h 432477"/>
                <a:gd name="connsiteX5" fmla="*/ 238080 w 484118"/>
                <a:gd name="connsiteY5" fmla="*/ 73190 h 432477"/>
                <a:gd name="connsiteX6" fmla="*/ 121495 w 484118"/>
                <a:gd name="connsiteY6" fmla="*/ 163538 h 432477"/>
                <a:gd name="connsiteX7" fmla="*/ 182564 w 484118"/>
                <a:gd name="connsiteY7" fmla="*/ 327422 h 432477"/>
                <a:gd name="connsiteX8" fmla="*/ 177010 w 484118"/>
                <a:gd name="connsiteY8" fmla="*/ 43773 h 432477"/>
                <a:gd name="connsiteX9" fmla="*/ 478653 w 484118"/>
                <a:gd name="connsiteY9" fmla="*/ 260187 h 432477"/>
                <a:gd name="connsiteX0" fmla="*/ 478653 w 484118"/>
                <a:gd name="connsiteY0" fmla="*/ 260187 h 432477"/>
                <a:gd name="connsiteX1" fmla="*/ 209802 w 484118"/>
                <a:gd name="connsiteY1" fmla="*/ 432477 h 432477"/>
                <a:gd name="connsiteX2" fmla="*/ 191814 w 484118"/>
                <a:gd name="connsiteY2" fmla="*/ 391576 h 432477"/>
                <a:gd name="connsiteX3" fmla="*/ 402643 w 484118"/>
                <a:gd name="connsiteY3" fmla="*/ 256404 h 432477"/>
                <a:gd name="connsiteX4" fmla="*/ 371321 w 484118"/>
                <a:gd name="connsiteY4" fmla="*/ 153031 h 432477"/>
                <a:gd name="connsiteX5" fmla="*/ 238080 w 484118"/>
                <a:gd name="connsiteY5" fmla="*/ 73190 h 432477"/>
                <a:gd name="connsiteX6" fmla="*/ 121495 w 484118"/>
                <a:gd name="connsiteY6" fmla="*/ 163538 h 432477"/>
                <a:gd name="connsiteX7" fmla="*/ 182564 w 484118"/>
                <a:gd name="connsiteY7" fmla="*/ 327422 h 432477"/>
                <a:gd name="connsiteX8" fmla="*/ 177010 w 484118"/>
                <a:gd name="connsiteY8" fmla="*/ 43773 h 432477"/>
                <a:gd name="connsiteX9" fmla="*/ 478653 w 484118"/>
                <a:gd name="connsiteY9" fmla="*/ 260187 h 432477"/>
                <a:gd name="connsiteX0" fmla="*/ 478653 w 484118"/>
                <a:gd name="connsiteY0" fmla="*/ 260187 h 432477"/>
                <a:gd name="connsiteX1" fmla="*/ 209802 w 484118"/>
                <a:gd name="connsiteY1" fmla="*/ 432477 h 432477"/>
                <a:gd name="connsiteX2" fmla="*/ 191814 w 484118"/>
                <a:gd name="connsiteY2" fmla="*/ 391576 h 432477"/>
                <a:gd name="connsiteX3" fmla="*/ 402643 w 484118"/>
                <a:gd name="connsiteY3" fmla="*/ 256404 h 432477"/>
                <a:gd name="connsiteX4" fmla="*/ 371321 w 484118"/>
                <a:gd name="connsiteY4" fmla="*/ 153031 h 432477"/>
                <a:gd name="connsiteX5" fmla="*/ 238080 w 484118"/>
                <a:gd name="connsiteY5" fmla="*/ 73190 h 432477"/>
                <a:gd name="connsiteX6" fmla="*/ 121495 w 484118"/>
                <a:gd name="connsiteY6" fmla="*/ 163538 h 432477"/>
                <a:gd name="connsiteX7" fmla="*/ 182564 w 484118"/>
                <a:gd name="connsiteY7" fmla="*/ 327422 h 432477"/>
                <a:gd name="connsiteX8" fmla="*/ 177010 w 484118"/>
                <a:gd name="connsiteY8" fmla="*/ 43773 h 432477"/>
                <a:gd name="connsiteX9" fmla="*/ 478653 w 484118"/>
                <a:gd name="connsiteY9" fmla="*/ 260187 h 432477"/>
                <a:gd name="connsiteX0" fmla="*/ 478653 w 484118"/>
                <a:gd name="connsiteY0" fmla="*/ 260187 h 432477"/>
                <a:gd name="connsiteX1" fmla="*/ 209802 w 484118"/>
                <a:gd name="connsiteY1" fmla="*/ 432477 h 432477"/>
                <a:gd name="connsiteX2" fmla="*/ 191814 w 484118"/>
                <a:gd name="connsiteY2" fmla="*/ 391576 h 432477"/>
                <a:gd name="connsiteX3" fmla="*/ 402643 w 484118"/>
                <a:gd name="connsiteY3" fmla="*/ 256404 h 432477"/>
                <a:gd name="connsiteX4" fmla="*/ 371321 w 484118"/>
                <a:gd name="connsiteY4" fmla="*/ 153031 h 432477"/>
                <a:gd name="connsiteX5" fmla="*/ 238080 w 484118"/>
                <a:gd name="connsiteY5" fmla="*/ 73190 h 432477"/>
                <a:gd name="connsiteX6" fmla="*/ 121495 w 484118"/>
                <a:gd name="connsiteY6" fmla="*/ 163538 h 432477"/>
                <a:gd name="connsiteX7" fmla="*/ 182564 w 484118"/>
                <a:gd name="connsiteY7" fmla="*/ 327422 h 432477"/>
                <a:gd name="connsiteX8" fmla="*/ 177010 w 484118"/>
                <a:gd name="connsiteY8" fmla="*/ 43773 h 432477"/>
                <a:gd name="connsiteX9" fmla="*/ 478653 w 484118"/>
                <a:gd name="connsiteY9" fmla="*/ 260187 h 432477"/>
                <a:gd name="connsiteX0" fmla="*/ 478653 w 484118"/>
                <a:gd name="connsiteY0" fmla="*/ 260187 h 432477"/>
                <a:gd name="connsiteX1" fmla="*/ 209802 w 484118"/>
                <a:gd name="connsiteY1" fmla="*/ 432477 h 432477"/>
                <a:gd name="connsiteX2" fmla="*/ 191814 w 484118"/>
                <a:gd name="connsiteY2" fmla="*/ 391576 h 432477"/>
                <a:gd name="connsiteX3" fmla="*/ 402643 w 484118"/>
                <a:gd name="connsiteY3" fmla="*/ 256404 h 432477"/>
                <a:gd name="connsiteX4" fmla="*/ 371321 w 484118"/>
                <a:gd name="connsiteY4" fmla="*/ 153031 h 432477"/>
                <a:gd name="connsiteX5" fmla="*/ 238080 w 484118"/>
                <a:gd name="connsiteY5" fmla="*/ 73190 h 432477"/>
                <a:gd name="connsiteX6" fmla="*/ 121495 w 484118"/>
                <a:gd name="connsiteY6" fmla="*/ 163538 h 432477"/>
                <a:gd name="connsiteX7" fmla="*/ 182564 w 484118"/>
                <a:gd name="connsiteY7" fmla="*/ 327422 h 432477"/>
                <a:gd name="connsiteX8" fmla="*/ 177010 w 484118"/>
                <a:gd name="connsiteY8" fmla="*/ 43773 h 432477"/>
                <a:gd name="connsiteX9" fmla="*/ 478653 w 484118"/>
                <a:gd name="connsiteY9" fmla="*/ 260187 h 432477"/>
                <a:gd name="connsiteX0" fmla="*/ 502711 w 508176"/>
                <a:gd name="connsiteY0" fmla="*/ 260187 h 432477"/>
                <a:gd name="connsiteX1" fmla="*/ 233860 w 508176"/>
                <a:gd name="connsiteY1" fmla="*/ 432477 h 432477"/>
                <a:gd name="connsiteX2" fmla="*/ 215872 w 508176"/>
                <a:gd name="connsiteY2" fmla="*/ 391576 h 432477"/>
                <a:gd name="connsiteX3" fmla="*/ 426701 w 508176"/>
                <a:gd name="connsiteY3" fmla="*/ 256404 h 432477"/>
                <a:gd name="connsiteX4" fmla="*/ 395379 w 508176"/>
                <a:gd name="connsiteY4" fmla="*/ 153031 h 432477"/>
                <a:gd name="connsiteX5" fmla="*/ 262138 w 508176"/>
                <a:gd name="connsiteY5" fmla="*/ 73190 h 432477"/>
                <a:gd name="connsiteX6" fmla="*/ 145553 w 508176"/>
                <a:gd name="connsiteY6" fmla="*/ 163538 h 432477"/>
                <a:gd name="connsiteX7" fmla="*/ 182564 w 508176"/>
                <a:gd name="connsiteY7" fmla="*/ 295907 h 432477"/>
                <a:gd name="connsiteX8" fmla="*/ 201068 w 508176"/>
                <a:gd name="connsiteY8" fmla="*/ 43773 h 432477"/>
                <a:gd name="connsiteX9" fmla="*/ 502711 w 508176"/>
                <a:gd name="connsiteY9" fmla="*/ 260187 h 432477"/>
                <a:gd name="connsiteX0" fmla="*/ 478653 w 484118"/>
                <a:gd name="connsiteY0" fmla="*/ 260187 h 432477"/>
                <a:gd name="connsiteX1" fmla="*/ 209802 w 484118"/>
                <a:gd name="connsiteY1" fmla="*/ 432477 h 432477"/>
                <a:gd name="connsiteX2" fmla="*/ 191814 w 484118"/>
                <a:gd name="connsiteY2" fmla="*/ 391576 h 432477"/>
                <a:gd name="connsiteX3" fmla="*/ 402643 w 484118"/>
                <a:gd name="connsiteY3" fmla="*/ 256404 h 432477"/>
                <a:gd name="connsiteX4" fmla="*/ 371321 w 484118"/>
                <a:gd name="connsiteY4" fmla="*/ 153031 h 432477"/>
                <a:gd name="connsiteX5" fmla="*/ 238080 w 484118"/>
                <a:gd name="connsiteY5" fmla="*/ 73190 h 432477"/>
                <a:gd name="connsiteX6" fmla="*/ 121495 w 484118"/>
                <a:gd name="connsiteY6" fmla="*/ 163538 h 432477"/>
                <a:gd name="connsiteX7" fmla="*/ 182564 w 484118"/>
                <a:gd name="connsiteY7" fmla="*/ 327422 h 432477"/>
                <a:gd name="connsiteX8" fmla="*/ 177010 w 484118"/>
                <a:gd name="connsiteY8" fmla="*/ 43773 h 432477"/>
                <a:gd name="connsiteX9" fmla="*/ 478653 w 484118"/>
                <a:gd name="connsiteY9" fmla="*/ 260187 h 432477"/>
                <a:gd name="connsiteX0" fmla="*/ 454596 w 460061"/>
                <a:gd name="connsiteY0" fmla="*/ 260187 h 432477"/>
                <a:gd name="connsiteX1" fmla="*/ 185745 w 460061"/>
                <a:gd name="connsiteY1" fmla="*/ 432477 h 432477"/>
                <a:gd name="connsiteX2" fmla="*/ 167757 w 460061"/>
                <a:gd name="connsiteY2" fmla="*/ 391576 h 432477"/>
                <a:gd name="connsiteX3" fmla="*/ 378586 w 460061"/>
                <a:gd name="connsiteY3" fmla="*/ 256404 h 432477"/>
                <a:gd name="connsiteX4" fmla="*/ 347264 w 460061"/>
                <a:gd name="connsiteY4" fmla="*/ 153031 h 432477"/>
                <a:gd name="connsiteX5" fmla="*/ 214023 w 460061"/>
                <a:gd name="connsiteY5" fmla="*/ 73190 h 432477"/>
                <a:gd name="connsiteX6" fmla="*/ 97438 w 460061"/>
                <a:gd name="connsiteY6" fmla="*/ 163538 h 432477"/>
                <a:gd name="connsiteX7" fmla="*/ 182564 w 460061"/>
                <a:gd name="connsiteY7" fmla="*/ 302209 h 432477"/>
                <a:gd name="connsiteX8" fmla="*/ 152953 w 460061"/>
                <a:gd name="connsiteY8" fmla="*/ 43773 h 432477"/>
                <a:gd name="connsiteX9" fmla="*/ 454596 w 460061"/>
                <a:gd name="connsiteY9" fmla="*/ 260187 h 432477"/>
                <a:gd name="connsiteX0" fmla="*/ 454596 w 460061"/>
                <a:gd name="connsiteY0" fmla="*/ 260187 h 432477"/>
                <a:gd name="connsiteX1" fmla="*/ 185745 w 460061"/>
                <a:gd name="connsiteY1" fmla="*/ 432477 h 432477"/>
                <a:gd name="connsiteX2" fmla="*/ 167757 w 460061"/>
                <a:gd name="connsiteY2" fmla="*/ 391576 h 432477"/>
                <a:gd name="connsiteX3" fmla="*/ 378586 w 460061"/>
                <a:gd name="connsiteY3" fmla="*/ 256404 h 432477"/>
                <a:gd name="connsiteX4" fmla="*/ 347264 w 460061"/>
                <a:gd name="connsiteY4" fmla="*/ 153031 h 432477"/>
                <a:gd name="connsiteX5" fmla="*/ 214023 w 460061"/>
                <a:gd name="connsiteY5" fmla="*/ 73190 h 432477"/>
                <a:gd name="connsiteX6" fmla="*/ 97438 w 460061"/>
                <a:gd name="connsiteY6" fmla="*/ 163538 h 432477"/>
                <a:gd name="connsiteX7" fmla="*/ 182564 w 460061"/>
                <a:gd name="connsiteY7" fmla="*/ 302209 h 432477"/>
                <a:gd name="connsiteX8" fmla="*/ 152953 w 460061"/>
                <a:gd name="connsiteY8" fmla="*/ 43773 h 432477"/>
                <a:gd name="connsiteX9" fmla="*/ 454596 w 460061"/>
                <a:gd name="connsiteY9" fmla="*/ 260187 h 432477"/>
                <a:gd name="connsiteX0" fmla="*/ 405864 w 411329"/>
                <a:gd name="connsiteY0" fmla="*/ 260187 h 432477"/>
                <a:gd name="connsiteX1" fmla="*/ 137013 w 411329"/>
                <a:gd name="connsiteY1" fmla="*/ 432477 h 432477"/>
                <a:gd name="connsiteX2" fmla="*/ 119025 w 411329"/>
                <a:gd name="connsiteY2" fmla="*/ 391576 h 432477"/>
                <a:gd name="connsiteX3" fmla="*/ 329854 w 411329"/>
                <a:gd name="connsiteY3" fmla="*/ 256404 h 432477"/>
                <a:gd name="connsiteX4" fmla="*/ 298532 w 411329"/>
                <a:gd name="connsiteY4" fmla="*/ 153031 h 432477"/>
                <a:gd name="connsiteX5" fmla="*/ 165291 w 411329"/>
                <a:gd name="connsiteY5" fmla="*/ 73190 h 432477"/>
                <a:gd name="connsiteX6" fmla="*/ 48706 w 411329"/>
                <a:gd name="connsiteY6" fmla="*/ 163538 h 432477"/>
                <a:gd name="connsiteX7" fmla="*/ 133832 w 411329"/>
                <a:gd name="connsiteY7" fmla="*/ 302209 h 432477"/>
                <a:gd name="connsiteX8" fmla="*/ 4935 w 411329"/>
                <a:gd name="connsiteY8" fmla="*/ 163886 h 432477"/>
                <a:gd name="connsiteX9" fmla="*/ 104221 w 411329"/>
                <a:gd name="connsiteY9" fmla="*/ 43773 h 432477"/>
                <a:gd name="connsiteX10" fmla="*/ 405864 w 411329"/>
                <a:gd name="connsiteY10" fmla="*/ 260187 h 432477"/>
                <a:gd name="connsiteX0" fmla="*/ 400312 w 405777"/>
                <a:gd name="connsiteY0" fmla="*/ 260187 h 432477"/>
                <a:gd name="connsiteX1" fmla="*/ 131461 w 405777"/>
                <a:gd name="connsiteY1" fmla="*/ 432477 h 432477"/>
                <a:gd name="connsiteX2" fmla="*/ 113473 w 405777"/>
                <a:gd name="connsiteY2" fmla="*/ 391576 h 432477"/>
                <a:gd name="connsiteX3" fmla="*/ 324302 w 405777"/>
                <a:gd name="connsiteY3" fmla="*/ 256404 h 432477"/>
                <a:gd name="connsiteX4" fmla="*/ 292980 w 405777"/>
                <a:gd name="connsiteY4" fmla="*/ 153031 h 432477"/>
                <a:gd name="connsiteX5" fmla="*/ 159739 w 405777"/>
                <a:gd name="connsiteY5" fmla="*/ 73190 h 432477"/>
                <a:gd name="connsiteX6" fmla="*/ 43154 w 405777"/>
                <a:gd name="connsiteY6" fmla="*/ 163538 h 432477"/>
                <a:gd name="connsiteX7" fmla="*/ 128280 w 405777"/>
                <a:gd name="connsiteY7" fmla="*/ 302209 h 432477"/>
                <a:gd name="connsiteX8" fmla="*/ 4935 w 405777"/>
                <a:gd name="connsiteY8" fmla="*/ 178594 h 432477"/>
                <a:gd name="connsiteX9" fmla="*/ 98669 w 405777"/>
                <a:gd name="connsiteY9" fmla="*/ 43773 h 432477"/>
                <a:gd name="connsiteX10" fmla="*/ 400312 w 405777"/>
                <a:gd name="connsiteY10" fmla="*/ 260187 h 432477"/>
                <a:gd name="connsiteX0" fmla="*/ 400312 w 405777"/>
                <a:gd name="connsiteY0" fmla="*/ 260187 h 432477"/>
                <a:gd name="connsiteX1" fmla="*/ 131461 w 405777"/>
                <a:gd name="connsiteY1" fmla="*/ 432477 h 432477"/>
                <a:gd name="connsiteX2" fmla="*/ 113473 w 405777"/>
                <a:gd name="connsiteY2" fmla="*/ 391576 h 432477"/>
                <a:gd name="connsiteX3" fmla="*/ 324302 w 405777"/>
                <a:gd name="connsiteY3" fmla="*/ 256404 h 432477"/>
                <a:gd name="connsiteX4" fmla="*/ 292980 w 405777"/>
                <a:gd name="connsiteY4" fmla="*/ 153031 h 432477"/>
                <a:gd name="connsiteX5" fmla="*/ 159739 w 405777"/>
                <a:gd name="connsiteY5" fmla="*/ 73190 h 432477"/>
                <a:gd name="connsiteX6" fmla="*/ 43154 w 405777"/>
                <a:gd name="connsiteY6" fmla="*/ 163538 h 432477"/>
                <a:gd name="connsiteX7" fmla="*/ 128280 w 405777"/>
                <a:gd name="connsiteY7" fmla="*/ 302209 h 432477"/>
                <a:gd name="connsiteX8" fmla="*/ 4935 w 405777"/>
                <a:gd name="connsiteY8" fmla="*/ 178594 h 432477"/>
                <a:gd name="connsiteX9" fmla="*/ 98669 w 405777"/>
                <a:gd name="connsiteY9" fmla="*/ 43773 h 432477"/>
                <a:gd name="connsiteX10" fmla="*/ 400312 w 405777"/>
                <a:gd name="connsiteY10" fmla="*/ 260187 h 432477"/>
                <a:gd name="connsiteX0" fmla="*/ 400312 w 405777"/>
                <a:gd name="connsiteY0" fmla="*/ 260187 h 432477"/>
                <a:gd name="connsiteX1" fmla="*/ 131461 w 405777"/>
                <a:gd name="connsiteY1" fmla="*/ 432477 h 432477"/>
                <a:gd name="connsiteX2" fmla="*/ 113473 w 405777"/>
                <a:gd name="connsiteY2" fmla="*/ 391576 h 432477"/>
                <a:gd name="connsiteX3" fmla="*/ 324302 w 405777"/>
                <a:gd name="connsiteY3" fmla="*/ 256404 h 432477"/>
                <a:gd name="connsiteX4" fmla="*/ 292980 w 405777"/>
                <a:gd name="connsiteY4" fmla="*/ 153031 h 432477"/>
                <a:gd name="connsiteX5" fmla="*/ 159739 w 405777"/>
                <a:gd name="connsiteY5" fmla="*/ 73190 h 432477"/>
                <a:gd name="connsiteX6" fmla="*/ 43154 w 405777"/>
                <a:gd name="connsiteY6" fmla="*/ 163538 h 432477"/>
                <a:gd name="connsiteX7" fmla="*/ 128280 w 405777"/>
                <a:gd name="connsiteY7" fmla="*/ 302209 h 432477"/>
                <a:gd name="connsiteX8" fmla="*/ 4935 w 405777"/>
                <a:gd name="connsiteY8" fmla="*/ 178594 h 432477"/>
                <a:gd name="connsiteX9" fmla="*/ 98669 w 405777"/>
                <a:gd name="connsiteY9" fmla="*/ 43773 h 432477"/>
                <a:gd name="connsiteX10" fmla="*/ 400312 w 405777"/>
                <a:gd name="connsiteY10" fmla="*/ 260187 h 432477"/>
                <a:gd name="connsiteX0" fmla="*/ 400312 w 405777"/>
                <a:gd name="connsiteY0" fmla="*/ 260187 h 432477"/>
                <a:gd name="connsiteX1" fmla="*/ 131461 w 405777"/>
                <a:gd name="connsiteY1" fmla="*/ 432477 h 432477"/>
                <a:gd name="connsiteX2" fmla="*/ 113473 w 405777"/>
                <a:gd name="connsiteY2" fmla="*/ 391576 h 432477"/>
                <a:gd name="connsiteX3" fmla="*/ 324302 w 405777"/>
                <a:gd name="connsiteY3" fmla="*/ 256404 h 432477"/>
                <a:gd name="connsiteX4" fmla="*/ 292980 w 405777"/>
                <a:gd name="connsiteY4" fmla="*/ 153031 h 432477"/>
                <a:gd name="connsiteX5" fmla="*/ 159739 w 405777"/>
                <a:gd name="connsiteY5" fmla="*/ 73190 h 432477"/>
                <a:gd name="connsiteX6" fmla="*/ 43154 w 405777"/>
                <a:gd name="connsiteY6" fmla="*/ 163538 h 432477"/>
                <a:gd name="connsiteX7" fmla="*/ 128280 w 405777"/>
                <a:gd name="connsiteY7" fmla="*/ 302209 h 432477"/>
                <a:gd name="connsiteX8" fmla="*/ 4935 w 405777"/>
                <a:gd name="connsiteY8" fmla="*/ 178594 h 432477"/>
                <a:gd name="connsiteX9" fmla="*/ 98669 w 405777"/>
                <a:gd name="connsiteY9" fmla="*/ 43773 h 432477"/>
                <a:gd name="connsiteX10" fmla="*/ 400312 w 405777"/>
                <a:gd name="connsiteY10" fmla="*/ 260187 h 432477"/>
                <a:gd name="connsiteX0" fmla="*/ 400312 w 405777"/>
                <a:gd name="connsiteY0" fmla="*/ 260187 h 432477"/>
                <a:gd name="connsiteX1" fmla="*/ 131461 w 405777"/>
                <a:gd name="connsiteY1" fmla="*/ 432477 h 432477"/>
                <a:gd name="connsiteX2" fmla="*/ 113473 w 405777"/>
                <a:gd name="connsiteY2" fmla="*/ 391576 h 432477"/>
                <a:gd name="connsiteX3" fmla="*/ 324302 w 405777"/>
                <a:gd name="connsiteY3" fmla="*/ 256404 h 432477"/>
                <a:gd name="connsiteX4" fmla="*/ 292980 w 405777"/>
                <a:gd name="connsiteY4" fmla="*/ 153031 h 432477"/>
                <a:gd name="connsiteX5" fmla="*/ 159739 w 405777"/>
                <a:gd name="connsiteY5" fmla="*/ 73190 h 432477"/>
                <a:gd name="connsiteX6" fmla="*/ 28349 w 405777"/>
                <a:gd name="connsiteY6" fmla="*/ 161437 h 432477"/>
                <a:gd name="connsiteX7" fmla="*/ 128280 w 405777"/>
                <a:gd name="connsiteY7" fmla="*/ 302209 h 432477"/>
                <a:gd name="connsiteX8" fmla="*/ 4935 w 405777"/>
                <a:gd name="connsiteY8" fmla="*/ 178594 h 432477"/>
                <a:gd name="connsiteX9" fmla="*/ 98669 w 405777"/>
                <a:gd name="connsiteY9" fmla="*/ 43773 h 432477"/>
                <a:gd name="connsiteX10" fmla="*/ 400312 w 405777"/>
                <a:gd name="connsiteY10" fmla="*/ 260187 h 432477"/>
                <a:gd name="connsiteX0" fmla="*/ 400312 w 405777"/>
                <a:gd name="connsiteY0" fmla="*/ 260187 h 432477"/>
                <a:gd name="connsiteX1" fmla="*/ 131461 w 405777"/>
                <a:gd name="connsiteY1" fmla="*/ 432477 h 432477"/>
                <a:gd name="connsiteX2" fmla="*/ 113473 w 405777"/>
                <a:gd name="connsiteY2" fmla="*/ 391576 h 432477"/>
                <a:gd name="connsiteX3" fmla="*/ 324302 w 405777"/>
                <a:gd name="connsiteY3" fmla="*/ 256404 h 432477"/>
                <a:gd name="connsiteX4" fmla="*/ 292980 w 405777"/>
                <a:gd name="connsiteY4" fmla="*/ 153031 h 432477"/>
                <a:gd name="connsiteX5" fmla="*/ 159739 w 405777"/>
                <a:gd name="connsiteY5" fmla="*/ 73190 h 432477"/>
                <a:gd name="connsiteX6" fmla="*/ 28349 w 405777"/>
                <a:gd name="connsiteY6" fmla="*/ 161437 h 432477"/>
                <a:gd name="connsiteX7" fmla="*/ 128280 w 405777"/>
                <a:gd name="connsiteY7" fmla="*/ 302209 h 432477"/>
                <a:gd name="connsiteX8" fmla="*/ 4935 w 405777"/>
                <a:gd name="connsiteY8" fmla="*/ 178594 h 432477"/>
                <a:gd name="connsiteX9" fmla="*/ 98669 w 405777"/>
                <a:gd name="connsiteY9" fmla="*/ 43773 h 432477"/>
                <a:gd name="connsiteX10" fmla="*/ 400312 w 405777"/>
                <a:gd name="connsiteY10" fmla="*/ 260187 h 432477"/>
                <a:gd name="connsiteX0" fmla="*/ 418429 w 423894"/>
                <a:gd name="connsiteY0" fmla="*/ 260187 h 432477"/>
                <a:gd name="connsiteX1" fmla="*/ 149578 w 423894"/>
                <a:gd name="connsiteY1" fmla="*/ 432477 h 432477"/>
                <a:gd name="connsiteX2" fmla="*/ 131590 w 423894"/>
                <a:gd name="connsiteY2" fmla="*/ 391576 h 432477"/>
                <a:gd name="connsiteX3" fmla="*/ 342419 w 423894"/>
                <a:gd name="connsiteY3" fmla="*/ 256404 h 432477"/>
                <a:gd name="connsiteX4" fmla="*/ 311097 w 423894"/>
                <a:gd name="connsiteY4" fmla="*/ 153031 h 432477"/>
                <a:gd name="connsiteX5" fmla="*/ 177856 w 423894"/>
                <a:gd name="connsiteY5" fmla="*/ 73190 h 432477"/>
                <a:gd name="connsiteX6" fmla="*/ 46466 w 423894"/>
                <a:gd name="connsiteY6" fmla="*/ 161437 h 432477"/>
                <a:gd name="connsiteX7" fmla="*/ 146397 w 423894"/>
                <a:gd name="connsiteY7" fmla="*/ 302209 h 432477"/>
                <a:gd name="connsiteX8" fmla="*/ 23052 w 423894"/>
                <a:gd name="connsiteY8" fmla="*/ 178594 h 432477"/>
                <a:gd name="connsiteX9" fmla="*/ 116786 w 423894"/>
                <a:gd name="connsiteY9" fmla="*/ 43773 h 432477"/>
                <a:gd name="connsiteX10" fmla="*/ 418429 w 423894"/>
                <a:gd name="connsiteY10" fmla="*/ 260187 h 432477"/>
                <a:gd name="connsiteX0" fmla="*/ 400312 w 405777"/>
                <a:gd name="connsiteY0" fmla="*/ 260187 h 432477"/>
                <a:gd name="connsiteX1" fmla="*/ 131461 w 405777"/>
                <a:gd name="connsiteY1" fmla="*/ 432477 h 432477"/>
                <a:gd name="connsiteX2" fmla="*/ 113473 w 405777"/>
                <a:gd name="connsiteY2" fmla="*/ 391576 h 432477"/>
                <a:gd name="connsiteX3" fmla="*/ 324302 w 405777"/>
                <a:gd name="connsiteY3" fmla="*/ 256404 h 432477"/>
                <a:gd name="connsiteX4" fmla="*/ 292980 w 405777"/>
                <a:gd name="connsiteY4" fmla="*/ 153031 h 432477"/>
                <a:gd name="connsiteX5" fmla="*/ 159739 w 405777"/>
                <a:gd name="connsiteY5" fmla="*/ 73190 h 432477"/>
                <a:gd name="connsiteX6" fmla="*/ 28349 w 405777"/>
                <a:gd name="connsiteY6" fmla="*/ 161437 h 432477"/>
                <a:gd name="connsiteX7" fmla="*/ 128280 w 405777"/>
                <a:gd name="connsiteY7" fmla="*/ 302209 h 432477"/>
                <a:gd name="connsiteX8" fmla="*/ 4935 w 405777"/>
                <a:gd name="connsiteY8" fmla="*/ 178594 h 432477"/>
                <a:gd name="connsiteX9" fmla="*/ 98669 w 405777"/>
                <a:gd name="connsiteY9" fmla="*/ 43773 h 432477"/>
                <a:gd name="connsiteX10" fmla="*/ 400312 w 405777"/>
                <a:gd name="connsiteY10" fmla="*/ 260187 h 432477"/>
                <a:gd name="connsiteX0" fmla="*/ 400312 w 405777"/>
                <a:gd name="connsiteY0" fmla="*/ 260187 h 432477"/>
                <a:gd name="connsiteX1" fmla="*/ 131461 w 405777"/>
                <a:gd name="connsiteY1" fmla="*/ 432477 h 432477"/>
                <a:gd name="connsiteX2" fmla="*/ 113473 w 405777"/>
                <a:gd name="connsiteY2" fmla="*/ 391576 h 432477"/>
                <a:gd name="connsiteX3" fmla="*/ 302095 w 405777"/>
                <a:gd name="connsiteY3" fmla="*/ 269011 h 432477"/>
                <a:gd name="connsiteX4" fmla="*/ 292980 w 405777"/>
                <a:gd name="connsiteY4" fmla="*/ 153031 h 432477"/>
                <a:gd name="connsiteX5" fmla="*/ 159739 w 405777"/>
                <a:gd name="connsiteY5" fmla="*/ 73190 h 432477"/>
                <a:gd name="connsiteX6" fmla="*/ 28349 w 405777"/>
                <a:gd name="connsiteY6" fmla="*/ 161437 h 432477"/>
                <a:gd name="connsiteX7" fmla="*/ 128280 w 405777"/>
                <a:gd name="connsiteY7" fmla="*/ 302209 h 432477"/>
                <a:gd name="connsiteX8" fmla="*/ 4935 w 405777"/>
                <a:gd name="connsiteY8" fmla="*/ 178594 h 432477"/>
                <a:gd name="connsiteX9" fmla="*/ 98669 w 405777"/>
                <a:gd name="connsiteY9" fmla="*/ 43773 h 432477"/>
                <a:gd name="connsiteX10" fmla="*/ 400312 w 405777"/>
                <a:gd name="connsiteY10" fmla="*/ 260187 h 432477"/>
                <a:gd name="connsiteX0" fmla="*/ 400312 w 405777"/>
                <a:gd name="connsiteY0" fmla="*/ 260187 h 432477"/>
                <a:gd name="connsiteX1" fmla="*/ 131461 w 405777"/>
                <a:gd name="connsiteY1" fmla="*/ 432477 h 432477"/>
                <a:gd name="connsiteX2" fmla="*/ 113473 w 405777"/>
                <a:gd name="connsiteY2" fmla="*/ 391576 h 432477"/>
                <a:gd name="connsiteX3" fmla="*/ 302095 w 405777"/>
                <a:gd name="connsiteY3" fmla="*/ 269011 h 432477"/>
                <a:gd name="connsiteX4" fmla="*/ 292980 w 405777"/>
                <a:gd name="connsiteY4" fmla="*/ 153031 h 432477"/>
                <a:gd name="connsiteX5" fmla="*/ 159739 w 405777"/>
                <a:gd name="connsiteY5" fmla="*/ 73190 h 432477"/>
                <a:gd name="connsiteX6" fmla="*/ 28349 w 405777"/>
                <a:gd name="connsiteY6" fmla="*/ 161437 h 432477"/>
                <a:gd name="connsiteX7" fmla="*/ 128280 w 405777"/>
                <a:gd name="connsiteY7" fmla="*/ 302209 h 432477"/>
                <a:gd name="connsiteX8" fmla="*/ 4935 w 405777"/>
                <a:gd name="connsiteY8" fmla="*/ 178594 h 432477"/>
                <a:gd name="connsiteX9" fmla="*/ 98669 w 405777"/>
                <a:gd name="connsiteY9" fmla="*/ 43773 h 432477"/>
                <a:gd name="connsiteX10" fmla="*/ 400312 w 405777"/>
                <a:gd name="connsiteY10" fmla="*/ 260187 h 432477"/>
                <a:gd name="connsiteX0" fmla="*/ 400312 w 405777"/>
                <a:gd name="connsiteY0" fmla="*/ 260187 h 432477"/>
                <a:gd name="connsiteX1" fmla="*/ 131461 w 405777"/>
                <a:gd name="connsiteY1" fmla="*/ 432477 h 432477"/>
                <a:gd name="connsiteX2" fmla="*/ 113473 w 405777"/>
                <a:gd name="connsiteY2" fmla="*/ 391576 h 432477"/>
                <a:gd name="connsiteX3" fmla="*/ 302095 w 405777"/>
                <a:gd name="connsiteY3" fmla="*/ 269011 h 432477"/>
                <a:gd name="connsiteX4" fmla="*/ 294830 w 405777"/>
                <a:gd name="connsiteY4" fmla="*/ 142525 h 432477"/>
                <a:gd name="connsiteX5" fmla="*/ 159739 w 405777"/>
                <a:gd name="connsiteY5" fmla="*/ 73190 h 432477"/>
                <a:gd name="connsiteX6" fmla="*/ 28349 w 405777"/>
                <a:gd name="connsiteY6" fmla="*/ 161437 h 432477"/>
                <a:gd name="connsiteX7" fmla="*/ 128280 w 405777"/>
                <a:gd name="connsiteY7" fmla="*/ 302209 h 432477"/>
                <a:gd name="connsiteX8" fmla="*/ 4935 w 405777"/>
                <a:gd name="connsiteY8" fmla="*/ 178594 h 432477"/>
                <a:gd name="connsiteX9" fmla="*/ 98669 w 405777"/>
                <a:gd name="connsiteY9" fmla="*/ 43773 h 432477"/>
                <a:gd name="connsiteX10" fmla="*/ 400312 w 405777"/>
                <a:gd name="connsiteY10" fmla="*/ 260187 h 432477"/>
                <a:gd name="connsiteX0" fmla="*/ 400312 w 405777"/>
                <a:gd name="connsiteY0" fmla="*/ 260187 h 432477"/>
                <a:gd name="connsiteX1" fmla="*/ 131461 w 405777"/>
                <a:gd name="connsiteY1" fmla="*/ 432477 h 432477"/>
                <a:gd name="connsiteX2" fmla="*/ 113473 w 405777"/>
                <a:gd name="connsiteY2" fmla="*/ 391576 h 432477"/>
                <a:gd name="connsiteX3" fmla="*/ 302095 w 405777"/>
                <a:gd name="connsiteY3" fmla="*/ 269011 h 432477"/>
                <a:gd name="connsiteX4" fmla="*/ 294830 w 405777"/>
                <a:gd name="connsiteY4" fmla="*/ 142525 h 432477"/>
                <a:gd name="connsiteX5" fmla="*/ 159739 w 405777"/>
                <a:gd name="connsiteY5" fmla="*/ 73190 h 432477"/>
                <a:gd name="connsiteX6" fmla="*/ 28349 w 405777"/>
                <a:gd name="connsiteY6" fmla="*/ 161437 h 432477"/>
                <a:gd name="connsiteX7" fmla="*/ 128280 w 405777"/>
                <a:gd name="connsiteY7" fmla="*/ 302209 h 432477"/>
                <a:gd name="connsiteX8" fmla="*/ 4935 w 405777"/>
                <a:gd name="connsiteY8" fmla="*/ 178594 h 432477"/>
                <a:gd name="connsiteX9" fmla="*/ 98669 w 405777"/>
                <a:gd name="connsiteY9" fmla="*/ 43773 h 432477"/>
                <a:gd name="connsiteX10" fmla="*/ 400312 w 405777"/>
                <a:gd name="connsiteY10" fmla="*/ 260187 h 432477"/>
                <a:gd name="connsiteX0" fmla="*/ 400312 w 405777"/>
                <a:gd name="connsiteY0" fmla="*/ 260187 h 432477"/>
                <a:gd name="connsiteX1" fmla="*/ 131461 w 405777"/>
                <a:gd name="connsiteY1" fmla="*/ 432477 h 432477"/>
                <a:gd name="connsiteX2" fmla="*/ 113473 w 405777"/>
                <a:gd name="connsiteY2" fmla="*/ 391576 h 432477"/>
                <a:gd name="connsiteX3" fmla="*/ 302095 w 405777"/>
                <a:gd name="connsiteY3" fmla="*/ 269011 h 432477"/>
                <a:gd name="connsiteX4" fmla="*/ 294830 w 405777"/>
                <a:gd name="connsiteY4" fmla="*/ 142525 h 432477"/>
                <a:gd name="connsiteX5" fmla="*/ 159739 w 405777"/>
                <a:gd name="connsiteY5" fmla="*/ 73190 h 432477"/>
                <a:gd name="connsiteX6" fmla="*/ 28349 w 405777"/>
                <a:gd name="connsiteY6" fmla="*/ 161437 h 432477"/>
                <a:gd name="connsiteX7" fmla="*/ 128280 w 405777"/>
                <a:gd name="connsiteY7" fmla="*/ 302209 h 432477"/>
                <a:gd name="connsiteX8" fmla="*/ 4935 w 405777"/>
                <a:gd name="connsiteY8" fmla="*/ 178594 h 432477"/>
                <a:gd name="connsiteX9" fmla="*/ 98669 w 405777"/>
                <a:gd name="connsiteY9" fmla="*/ 43773 h 432477"/>
                <a:gd name="connsiteX10" fmla="*/ 400312 w 405777"/>
                <a:gd name="connsiteY10" fmla="*/ 260187 h 432477"/>
                <a:gd name="connsiteX0" fmla="*/ 400312 w 405777"/>
                <a:gd name="connsiteY0" fmla="*/ 260187 h 432477"/>
                <a:gd name="connsiteX1" fmla="*/ 131461 w 405777"/>
                <a:gd name="connsiteY1" fmla="*/ 432477 h 432477"/>
                <a:gd name="connsiteX2" fmla="*/ 113473 w 405777"/>
                <a:gd name="connsiteY2" fmla="*/ 391576 h 432477"/>
                <a:gd name="connsiteX3" fmla="*/ 302095 w 405777"/>
                <a:gd name="connsiteY3" fmla="*/ 269011 h 432477"/>
                <a:gd name="connsiteX4" fmla="*/ 294830 w 405777"/>
                <a:gd name="connsiteY4" fmla="*/ 142525 h 432477"/>
                <a:gd name="connsiteX5" fmla="*/ 154805 w 405777"/>
                <a:gd name="connsiteY5" fmla="*/ 101205 h 432477"/>
                <a:gd name="connsiteX6" fmla="*/ 28349 w 405777"/>
                <a:gd name="connsiteY6" fmla="*/ 161437 h 432477"/>
                <a:gd name="connsiteX7" fmla="*/ 128280 w 405777"/>
                <a:gd name="connsiteY7" fmla="*/ 302209 h 432477"/>
                <a:gd name="connsiteX8" fmla="*/ 4935 w 405777"/>
                <a:gd name="connsiteY8" fmla="*/ 178594 h 432477"/>
                <a:gd name="connsiteX9" fmla="*/ 98669 w 405777"/>
                <a:gd name="connsiteY9" fmla="*/ 43773 h 432477"/>
                <a:gd name="connsiteX10" fmla="*/ 400312 w 405777"/>
                <a:gd name="connsiteY10" fmla="*/ 260187 h 432477"/>
                <a:gd name="connsiteX0" fmla="*/ 400312 w 405777"/>
                <a:gd name="connsiteY0" fmla="*/ 260187 h 432477"/>
                <a:gd name="connsiteX1" fmla="*/ 131461 w 405777"/>
                <a:gd name="connsiteY1" fmla="*/ 432477 h 432477"/>
                <a:gd name="connsiteX2" fmla="*/ 113473 w 405777"/>
                <a:gd name="connsiteY2" fmla="*/ 391576 h 432477"/>
                <a:gd name="connsiteX3" fmla="*/ 302095 w 405777"/>
                <a:gd name="connsiteY3" fmla="*/ 269011 h 432477"/>
                <a:gd name="connsiteX4" fmla="*/ 294830 w 405777"/>
                <a:gd name="connsiteY4" fmla="*/ 142525 h 432477"/>
                <a:gd name="connsiteX5" fmla="*/ 154805 w 405777"/>
                <a:gd name="connsiteY5" fmla="*/ 101205 h 432477"/>
                <a:gd name="connsiteX6" fmla="*/ 57958 w 405777"/>
                <a:gd name="connsiteY6" fmla="*/ 172643 h 432477"/>
                <a:gd name="connsiteX7" fmla="*/ 128280 w 405777"/>
                <a:gd name="connsiteY7" fmla="*/ 302209 h 432477"/>
                <a:gd name="connsiteX8" fmla="*/ 4935 w 405777"/>
                <a:gd name="connsiteY8" fmla="*/ 178594 h 432477"/>
                <a:gd name="connsiteX9" fmla="*/ 98669 w 405777"/>
                <a:gd name="connsiteY9" fmla="*/ 43773 h 432477"/>
                <a:gd name="connsiteX10" fmla="*/ 400312 w 405777"/>
                <a:gd name="connsiteY10" fmla="*/ 260187 h 432477"/>
                <a:gd name="connsiteX0" fmla="*/ 400312 w 405777"/>
                <a:gd name="connsiteY0" fmla="*/ 260187 h 432477"/>
                <a:gd name="connsiteX1" fmla="*/ 131461 w 405777"/>
                <a:gd name="connsiteY1" fmla="*/ 432477 h 432477"/>
                <a:gd name="connsiteX2" fmla="*/ 113473 w 405777"/>
                <a:gd name="connsiteY2" fmla="*/ 391576 h 432477"/>
                <a:gd name="connsiteX3" fmla="*/ 302095 w 405777"/>
                <a:gd name="connsiteY3" fmla="*/ 269011 h 432477"/>
                <a:gd name="connsiteX4" fmla="*/ 294830 w 405777"/>
                <a:gd name="connsiteY4" fmla="*/ 142525 h 432477"/>
                <a:gd name="connsiteX5" fmla="*/ 154805 w 405777"/>
                <a:gd name="connsiteY5" fmla="*/ 101205 h 432477"/>
                <a:gd name="connsiteX6" fmla="*/ 57958 w 405777"/>
                <a:gd name="connsiteY6" fmla="*/ 172643 h 432477"/>
                <a:gd name="connsiteX7" fmla="*/ 128280 w 405777"/>
                <a:gd name="connsiteY7" fmla="*/ 302209 h 432477"/>
                <a:gd name="connsiteX8" fmla="*/ 4935 w 405777"/>
                <a:gd name="connsiteY8" fmla="*/ 178594 h 432477"/>
                <a:gd name="connsiteX9" fmla="*/ 98669 w 405777"/>
                <a:gd name="connsiteY9" fmla="*/ 43773 h 432477"/>
                <a:gd name="connsiteX10" fmla="*/ 400312 w 405777"/>
                <a:gd name="connsiteY10" fmla="*/ 260187 h 432477"/>
                <a:gd name="connsiteX0" fmla="*/ 410182 w 415647"/>
                <a:gd name="connsiteY0" fmla="*/ 260187 h 432477"/>
                <a:gd name="connsiteX1" fmla="*/ 141331 w 415647"/>
                <a:gd name="connsiteY1" fmla="*/ 432477 h 432477"/>
                <a:gd name="connsiteX2" fmla="*/ 123343 w 415647"/>
                <a:gd name="connsiteY2" fmla="*/ 391576 h 432477"/>
                <a:gd name="connsiteX3" fmla="*/ 311965 w 415647"/>
                <a:gd name="connsiteY3" fmla="*/ 269011 h 432477"/>
                <a:gd name="connsiteX4" fmla="*/ 304700 w 415647"/>
                <a:gd name="connsiteY4" fmla="*/ 142525 h 432477"/>
                <a:gd name="connsiteX5" fmla="*/ 164675 w 415647"/>
                <a:gd name="connsiteY5" fmla="*/ 101205 h 432477"/>
                <a:gd name="connsiteX6" fmla="*/ 67828 w 415647"/>
                <a:gd name="connsiteY6" fmla="*/ 172643 h 432477"/>
                <a:gd name="connsiteX7" fmla="*/ 138150 w 415647"/>
                <a:gd name="connsiteY7" fmla="*/ 302209 h 432477"/>
                <a:gd name="connsiteX8" fmla="*/ 4935 w 415647"/>
                <a:gd name="connsiteY8" fmla="*/ 203807 h 432477"/>
                <a:gd name="connsiteX9" fmla="*/ 108539 w 415647"/>
                <a:gd name="connsiteY9" fmla="*/ 43773 h 432477"/>
                <a:gd name="connsiteX10" fmla="*/ 410182 w 415647"/>
                <a:gd name="connsiteY10" fmla="*/ 260187 h 432477"/>
                <a:gd name="connsiteX0" fmla="*/ 410182 w 415647"/>
                <a:gd name="connsiteY0" fmla="*/ 260187 h 432477"/>
                <a:gd name="connsiteX1" fmla="*/ 141331 w 415647"/>
                <a:gd name="connsiteY1" fmla="*/ 432477 h 432477"/>
                <a:gd name="connsiteX2" fmla="*/ 123343 w 415647"/>
                <a:gd name="connsiteY2" fmla="*/ 391576 h 432477"/>
                <a:gd name="connsiteX3" fmla="*/ 311965 w 415647"/>
                <a:gd name="connsiteY3" fmla="*/ 269011 h 432477"/>
                <a:gd name="connsiteX4" fmla="*/ 304700 w 415647"/>
                <a:gd name="connsiteY4" fmla="*/ 142525 h 432477"/>
                <a:gd name="connsiteX5" fmla="*/ 164675 w 415647"/>
                <a:gd name="connsiteY5" fmla="*/ 101205 h 432477"/>
                <a:gd name="connsiteX6" fmla="*/ 67828 w 415647"/>
                <a:gd name="connsiteY6" fmla="*/ 172643 h 432477"/>
                <a:gd name="connsiteX7" fmla="*/ 138150 w 415647"/>
                <a:gd name="connsiteY7" fmla="*/ 302209 h 432477"/>
                <a:gd name="connsiteX8" fmla="*/ 4935 w 415647"/>
                <a:gd name="connsiteY8" fmla="*/ 203807 h 432477"/>
                <a:gd name="connsiteX9" fmla="*/ 108539 w 415647"/>
                <a:gd name="connsiteY9" fmla="*/ 43773 h 432477"/>
                <a:gd name="connsiteX10" fmla="*/ 410182 w 415647"/>
                <a:gd name="connsiteY10" fmla="*/ 260187 h 432477"/>
                <a:gd name="connsiteX0" fmla="*/ 410182 w 415647"/>
                <a:gd name="connsiteY0" fmla="*/ 260187 h 432477"/>
                <a:gd name="connsiteX1" fmla="*/ 141331 w 415647"/>
                <a:gd name="connsiteY1" fmla="*/ 432477 h 432477"/>
                <a:gd name="connsiteX2" fmla="*/ 123343 w 415647"/>
                <a:gd name="connsiteY2" fmla="*/ 391576 h 432477"/>
                <a:gd name="connsiteX3" fmla="*/ 311965 w 415647"/>
                <a:gd name="connsiteY3" fmla="*/ 269011 h 432477"/>
                <a:gd name="connsiteX4" fmla="*/ 304700 w 415647"/>
                <a:gd name="connsiteY4" fmla="*/ 142525 h 432477"/>
                <a:gd name="connsiteX5" fmla="*/ 164675 w 415647"/>
                <a:gd name="connsiteY5" fmla="*/ 101205 h 432477"/>
                <a:gd name="connsiteX6" fmla="*/ 67828 w 415647"/>
                <a:gd name="connsiteY6" fmla="*/ 172643 h 432477"/>
                <a:gd name="connsiteX7" fmla="*/ 138150 w 415647"/>
                <a:gd name="connsiteY7" fmla="*/ 302209 h 432477"/>
                <a:gd name="connsiteX8" fmla="*/ 4935 w 415647"/>
                <a:gd name="connsiteY8" fmla="*/ 203807 h 432477"/>
                <a:gd name="connsiteX9" fmla="*/ 108539 w 415647"/>
                <a:gd name="connsiteY9" fmla="*/ 43773 h 432477"/>
                <a:gd name="connsiteX10" fmla="*/ 410182 w 415647"/>
                <a:gd name="connsiteY10" fmla="*/ 260187 h 43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5647" h="432477">
                  <a:moveTo>
                    <a:pt x="410182" y="260187"/>
                  </a:moveTo>
                  <a:cubicBezTo>
                    <a:pt x="415647" y="324971"/>
                    <a:pt x="189138" y="410579"/>
                    <a:pt x="141331" y="432477"/>
                  </a:cubicBezTo>
                  <a:cubicBezTo>
                    <a:pt x="151373" y="407637"/>
                    <a:pt x="159566" y="393305"/>
                    <a:pt x="123343" y="391576"/>
                  </a:cubicBezTo>
                  <a:cubicBezTo>
                    <a:pt x="153524" y="347220"/>
                    <a:pt x="237370" y="302862"/>
                    <a:pt x="311965" y="269011"/>
                  </a:cubicBezTo>
                  <a:cubicBezTo>
                    <a:pt x="395549" y="212446"/>
                    <a:pt x="337679" y="173061"/>
                    <a:pt x="304700" y="142525"/>
                  </a:cubicBezTo>
                  <a:cubicBezTo>
                    <a:pt x="256917" y="105686"/>
                    <a:pt x="208780" y="99804"/>
                    <a:pt x="164675" y="101205"/>
                  </a:cubicBezTo>
                  <a:cubicBezTo>
                    <a:pt x="87261" y="108909"/>
                    <a:pt x="123346" y="95253"/>
                    <a:pt x="67828" y="172643"/>
                  </a:cubicBezTo>
                  <a:cubicBezTo>
                    <a:pt x="75231" y="290657"/>
                    <a:pt x="172079" y="190151"/>
                    <a:pt x="138150" y="302209"/>
                  </a:cubicBezTo>
                  <a:cubicBezTo>
                    <a:pt x="97545" y="365301"/>
                    <a:pt x="9870" y="246880"/>
                    <a:pt x="4935" y="203807"/>
                  </a:cubicBezTo>
                  <a:cubicBezTo>
                    <a:pt x="0" y="160734"/>
                    <a:pt x="28764" y="71847"/>
                    <a:pt x="108539" y="43773"/>
                  </a:cubicBezTo>
                  <a:cubicBezTo>
                    <a:pt x="304390" y="0"/>
                    <a:pt x="396965" y="153708"/>
                    <a:pt x="410182" y="260187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6000"/>
              </a:schemeClr>
            </a:solidFill>
            <a:ln>
              <a:noFill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425">
                <a:solidFill>
                  <a:srgbClr val="FFFFFF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="" xmlns:a16="http://schemas.microsoft.com/office/drawing/2014/main" id="{9405D44C-63FF-4A90-99DD-743FAA80312A}"/>
                </a:ext>
              </a:extLst>
            </p:cNvPr>
            <p:cNvSpPr/>
            <p:nvPr/>
          </p:nvSpPr>
          <p:spPr>
            <a:xfrm>
              <a:off x="1812925" y="2460626"/>
              <a:ext cx="369887" cy="287338"/>
            </a:xfrm>
            <a:custGeom>
              <a:avLst/>
              <a:gdLst>
                <a:gd name="connsiteX0" fmla="*/ 323850 w 323850"/>
                <a:gd name="connsiteY0" fmla="*/ 0 h 276225"/>
                <a:gd name="connsiteX1" fmla="*/ 0 w 323850"/>
                <a:gd name="connsiteY1" fmla="*/ 138112 h 276225"/>
                <a:gd name="connsiteX2" fmla="*/ 157162 w 323850"/>
                <a:gd name="connsiteY2" fmla="*/ 276225 h 276225"/>
                <a:gd name="connsiteX3" fmla="*/ 190500 w 323850"/>
                <a:gd name="connsiteY3" fmla="*/ 128587 h 276225"/>
                <a:gd name="connsiteX4" fmla="*/ 323850 w 323850"/>
                <a:gd name="connsiteY4" fmla="*/ 0 h 276225"/>
                <a:gd name="connsiteX0" fmla="*/ 323850 w 323850"/>
                <a:gd name="connsiteY0" fmla="*/ 12700 h 288925"/>
                <a:gd name="connsiteX1" fmla="*/ 0 w 323850"/>
                <a:gd name="connsiteY1" fmla="*/ 150812 h 288925"/>
                <a:gd name="connsiteX2" fmla="*/ 157162 w 323850"/>
                <a:gd name="connsiteY2" fmla="*/ 288925 h 288925"/>
                <a:gd name="connsiteX3" fmla="*/ 190500 w 323850"/>
                <a:gd name="connsiteY3" fmla="*/ 141287 h 288925"/>
                <a:gd name="connsiteX4" fmla="*/ 323850 w 323850"/>
                <a:gd name="connsiteY4" fmla="*/ 12700 h 288925"/>
                <a:gd name="connsiteX0" fmla="*/ 323850 w 323850"/>
                <a:gd name="connsiteY0" fmla="*/ 12700 h 288925"/>
                <a:gd name="connsiteX1" fmla="*/ 0 w 323850"/>
                <a:gd name="connsiteY1" fmla="*/ 150812 h 288925"/>
                <a:gd name="connsiteX2" fmla="*/ 157162 w 323850"/>
                <a:gd name="connsiteY2" fmla="*/ 288925 h 288925"/>
                <a:gd name="connsiteX3" fmla="*/ 190500 w 323850"/>
                <a:gd name="connsiteY3" fmla="*/ 141287 h 288925"/>
                <a:gd name="connsiteX4" fmla="*/ 323850 w 323850"/>
                <a:gd name="connsiteY4" fmla="*/ 12700 h 288925"/>
                <a:gd name="connsiteX0" fmla="*/ 323850 w 323850"/>
                <a:gd name="connsiteY0" fmla="*/ 12700 h 288925"/>
                <a:gd name="connsiteX1" fmla="*/ 0 w 323850"/>
                <a:gd name="connsiteY1" fmla="*/ 150812 h 288925"/>
                <a:gd name="connsiteX2" fmla="*/ 157162 w 323850"/>
                <a:gd name="connsiteY2" fmla="*/ 288925 h 288925"/>
                <a:gd name="connsiteX3" fmla="*/ 190500 w 323850"/>
                <a:gd name="connsiteY3" fmla="*/ 141287 h 288925"/>
                <a:gd name="connsiteX4" fmla="*/ 323850 w 323850"/>
                <a:gd name="connsiteY4" fmla="*/ 12700 h 288925"/>
                <a:gd name="connsiteX0" fmla="*/ 323850 w 323850"/>
                <a:gd name="connsiteY0" fmla="*/ 12700 h 288925"/>
                <a:gd name="connsiteX1" fmla="*/ 0 w 323850"/>
                <a:gd name="connsiteY1" fmla="*/ 150812 h 288925"/>
                <a:gd name="connsiteX2" fmla="*/ 157162 w 323850"/>
                <a:gd name="connsiteY2" fmla="*/ 288925 h 288925"/>
                <a:gd name="connsiteX3" fmla="*/ 190500 w 323850"/>
                <a:gd name="connsiteY3" fmla="*/ 141287 h 288925"/>
                <a:gd name="connsiteX4" fmla="*/ 323850 w 323850"/>
                <a:gd name="connsiteY4" fmla="*/ 12700 h 288925"/>
                <a:gd name="connsiteX0" fmla="*/ 323850 w 323850"/>
                <a:gd name="connsiteY0" fmla="*/ 12700 h 288925"/>
                <a:gd name="connsiteX1" fmla="*/ 0 w 323850"/>
                <a:gd name="connsiteY1" fmla="*/ 150812 h 288925"/>
                <a:gd name="connsiteX2" fmla="*/ 157162 w 323850"/>
                <a:gd name="connsiteY2" fmla="*/ 288925 h 288925"/>
                <a:gd name="connsiteX3" fmla="*/ 190500 w 323850"/>
                <a:gd name="connsiteY3" fmla="*/ 141287 h 288925"/>
                <a:gd name="connsiteX4" fmla="*/ 323850 w 323850"/>
                <a:gd name="connsiteY4" fmla="*/ 12700 h 288925"/>
                <a:gd name="connsiteX0" fmla="*/ 323850 w 323850"/>
                <a:gd name="connsiteY0" fmla="*/ 12700 h 288925"/>
                <a:gd name="connsiteX1" fmla="*/ 0 w 323850"/>
                <a:gd name="connsiteY1" fmla="*/ 150812 h 288925"/>
                <a:gd name="connsiteX2" fmla="*/ 157162 w 323850"/>
                <a:gd name="connsiteY2" fmla="*/ 288925 h 288925"/>
                <a:gd name="connsiteX3" fmla="*/ 190500 w 323850"/>
                <a:gd name="connsiteY3" fmla="*/ 141287 h 288925"/>
                <a:gd name="connsiteX4" fmla="*/ 323850 w 323850"/>
                <a:gd name="connsiteY4" fmla="*/ 12700 h 288925"/>
                <a:gd name="connsiteX0" fmla="*/ 323850 w 323850"/>
                <a:gd name="connsiteY0" fmla="*/ 12700 h 288925"/>
                <a:gd name="connsiteX1" fmla="*/ 0 w 323850"/>
                <a:gd name="connsiteY1" fmla="*/ 150812 h 288925"/>
                <a:gd name="connsiteX2" fmla="*/ 157162 w 323850"/>
                <a:gd name="connsiteY2" fmla="*/ 288925 h 288925"/>
                <a:gd name="connsiteX3" fmla="*/ 190500 w 323850"/>
                <a:gd name="connsiteY3" fmla="*/ 141287 h 288925"/>
                <a:gd name="connsiteX4" fmla="*/ 323850 w 323850"/>
                <a:gd name="connsiteY4" fmla="*/ 12700 h 288925"/>
                <a:gd name="connsiteX0" fmla="*/ 323850 w 323850"/>
                <a:gd name="connsiteY0" fmla="*/ 0 h 276225"/>
                <a:gd name="connsiteX1" fmla="*/ 0 w 323850"/>
                <a:gd name="connsiteY1" fmla="*/ 138112 h 276225"/>
                <a:gd name="connsiteX2" fmla="*/ 157162 w 323850"/>
                <a:gd name="connsiteY2" fmla="*/ 276225 h 276225"/>
                <a:gd name="connsiteX3" fmla="*/ 190500 w 323850"/>
                <a:gd name="connsiteY3" fmla="*/ 128587 h 276225"/>
                <a:gd name="connsiteX4" fmla="*/ 323850 w 323850"/>
                <a:gd name="connsiteY4" fmla="*/ 0 h 276225"/>
                <a:gd name="connsiteX0" fmla="*/ 323850 w 323850"/>
                <a:gd name="connsiteY0" fmla="*/ 0 h 276225"/>
                <a:gd name="connsiteX1" fmla="*/ 0 w 323850"/>
                <a:gd name="connsiteY1" fmla="*/ 138112 h 276225"/>
                <a:gd name="connsiteX2" fmla="*/ 157162 w 323850"/>
                <a:gd name="connsiteY2" fmla="*/ 276225 h 276225"/>
                <a:gd name="connsiteX3" fmla="*/ 190500 w 323850"/>
                <a:gd name="connsiteY3" fmla="*/ 128587 h 276225"/>
                <a:gd name="connsiteX4" fmla="*/ 323850 w 323850"/>
                <a:gd name="connsiteY4" fmla="*/ 0 h 276225"/>
                <a:gd name="connsiteX0" fmla="*/ 328612 w 328612"/>
                <a:gd name="connsiteY0" fmla="*/ 0 h 261938"/>
                <a:gd name="connsiteX1" fmla="*/ 0 w 328612"/>
                <a:gd name="connsiteY1" fmla="*/ 123825 h 261938"/>
                <a:gd name="connsiteX2" fmla="*/ 157162 w 328612"/>
                <a:gd name="connsiteY2" fmla="*/ 261938 h 261938"/>
                <a:gd name="connsiteX3" fmla="*/ 190500 w 328612"/>
                <a:gd name="connsiteY3" fmla="*/ 114300 h 261938"/>
                <a:gd name="connsiteX4" fmla="*/ 328612 w 328612"/>
                <a:gd name="connsiteY4" fmla="*/ 0 h 261938"/>
                <a:gd name="connsiteX0" fmla="*/ 334962 w 334962"/>
                <a:gd name="connsiteY0" fmla="*/ 0 h 261938"/>
                <a:gd name="connsiteX1" fmla="*/ 0 w 334962"/>
                <a:gd name="connsiteY1" fmla="*/ 117475 h 261938"/>
                <a:gd name="connsiteX2" fmla="*/ 163512 w 334962"/>
                <a:gd name="connsiteY2" fmla="*/ 261938 h 261938"/>
                <a:gd name="connsiteX3" fmla="*/ 196850 w 334962"/>
                <a:gd name="connsiteY3" fmla="*/ 114300 h 261938"/>
                <a:gd name="connsiteX4" fmla="*/ 334962 w 334962"/>
                <a:gd name="connsiteY4" fmla="*/ 0 h 261938"/>
                <a:gd name="connsiteX0" fmla="*/ 369887 w 369887"/>
                <a:gd name="connsiteY0" fmla="*/ 0 h 277813"/>
                <a:gd name="connsiteX1" fmla="*/ 0 w 369887"/>
                <a:gd name="connsiteY1" fmla="*/ 133350 h 277813"/>
                <a:gd name="connsiteX2" fmla="*/ 163512 w 369887"/>
                <a:gd name="connsiteY2" fmla="*/ 277813 h 277813"/>
                <a:gd name="connsiteX3" fmla="*/ 196850 w 369887"/>
                <a:gd name="connsiteY3" fmla="*/ 130175 h 277813"/>
                <a:gd name="connsiteX4" fmla="*/ 369887 w 369887"/>
                <a:gd name="connsiteY4" fmla="*/ 0 h 277813"/>
                <a:gd name="connsiteX0" fmla="*/ 369887 w 369887"/>
                <a:gd name="connsiteY0" fmla="*/ 0 h 277813"/>
                <a:gd name="connsiteX1" fmla="*/ 0 w 369887"/>
                <a:gd name="connsiteY1" fmla="*/ 133350 h 277813"/>
                <a:gd name="connsiteX2" fmla="*/ 163512 w 369887"/>
                <a:gd name="connsiteY2" fmla="*/ 277813 h 277813"/>
                <a:gd name="connsiteX3" fmla="*/ 209550 w 369887"/>
                <a:gd name="connsiteY3" fmla="*/ 142875 h 277813"/>
                <a:gd name="connsiteX4" fmla="*/ 369887 w 369887"/>
                <a:gd name="connsiteY4" fmla="*/ 0 h 277813"/>
                <a:gd name="connsiteX0" fmla="*/ 369887 w 369887"/>
                <a:gd name="connsiteY0" fmla="*/ 0 h 287338"/>
                <a:gd name="connsiteX1" fmla="*/ 0 w 369887"/>
                <a:gd name="connsiteY1" fmla="*/ 133350 h 287338"/>
                <a:gd name="connsiteX2" fmla="*/ 173037 w 369887"/>
                <a:gd name="connsiteY2" fmla="*/ 287338 h 287338"/>
                <a:gd name="connsiteX3" fmla="*/ 209550 w 369887"/>
                <a:gd name="connsiteY3" fmla="*/ 142875 h 287338"/>
                <a:gd name="connsiteX4" fmla="*/ 369887 w 369887"/>
                <a:gd name="connsiteY4" fmla="*/ 0 h 28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887" h="287338">
                  <a:moveTo>
                    <a:pt x="369887" y="0"/>
                  </a:moveTo>
                  <a:cubicBezTo>
                    <a:pt x="142875" y="22225"/>
                    <a:pt x="103188" y="25401"/>
                    <a:pt x="0" y="133350"/>
                  </a:cubicBezTo>
                  <a:cubicBezTo>
                    <a:pt x="19050" y="260351"/>
                    <a:pt x="120650" y="241300"/>
                    <a:pt x="173037" y="287338"/>
                  </a:cubicBezTo>
                  <a:cubicBezTo>
                    <a:pt x="193675" y="204788"/>
                    <a:pt x="160337" y="215901"/>
                    <a:pt x="209550" y="142875"/>
                  </a:cubicBezTo>
                  <a:cubicBezTo>
                    <a:pt x="254000" y="100013"/>
                    <a:pt x="268288" y="57150"/>
                    <a:pt x="369887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62000"/>
              </a:schemeClr>
            </a:solidFill>
            <a:ln>
              <a:noFill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425">
                <a:solidFill>
                  <a:srgbClr val="FFFFFF"/>
                </a:solidFill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="" xmlns:a16="http://schemas.microsoft.com/office/drawing/2014/main" id="{31832778-FF9B-4032-8197-F02599C13B00}"/>
                </a:ext>
              </a:extLst>
            </p:cNvPr>
            <p:cNvSpPr/>
            <p:nvPr/>
          </p:nvSpPr>
          <p:spPr>
            <a:xfrm>
              <a:off x="1847850" y="2736850"/>
              <a:ext cx="279401" cy="359569"/>
            </a:xfrm>
            <a:custGeom>
              <a:avLst/>
              <a:gdLst>
                <a:gd name="connsiteX0" fmla="*/ 185738 w 185738"/>
                <a:gd name="connsiteY0" fmla="*/ 76200 h 314325"/>
                <a:gd name="connsiteX1" fmla="*/ 90488 w 185738"/>
                <a:gd name="connsiteY1" fmla="*/ 0 h 314325"/>
                <a:gd name="connsiteX2" fmla="*/ 0 w 185738"/>
                <a:gd name="connsiteY2" fmla="*/ 314325 h 314325"/>
                <a:gd name="connsiteX3" fmla="*/ 185738 w 185738"/>
                <a:gd name="connsiteY3" fmla="*/ 76200 h 314325"/>
                <a:gd name="connsiteX0" fmla="*/ 284162 w 284162"/>
                <a:gd name="connsiteY0" fmla="*/ 76200 h 314325"/>
                <a:gd name="connsiteX1" fmla="*/ 188912 w 284162"/>
                <a:gd name="connsiteY1" fmla="*/ 0 h 314325"/>
                <a:gd name="connsiteX2" fmla="*/ 98424 w 284162"/>
                <a:gd name="connsiteY2" fmla="*/ 314325 h 314325"/>
                <a:gd name="connsiteX3" fmla="*/ 284162 w 284162"/>
                <a:gd name="connsiteY3" fmla="*/ 76200 h 314325"/>
                <a:gd name="connsiteX0" fmla="*/ 284162 w 284162"/>
                <a:gd name="connsiteY0" fmla="*/ 76200 h 401638"/>
                <a:gd name="connsiteX1" fmla="*/ 188912 w 284162"/>
                <a:gd name="connsiteY1" fmla="*/ 0 h 401638"/>
                <a:gd name="connsiteX2" fmla="*/ 98424 w 284162"/>
                <a:gd name="connsiteY2" fmla="*/ 314325 h 401638"/>
                <a:gd name="connsiteX3" fmla="*/ 284162 w 284162"/>
                <a:gd name="connsiteY3" fmla="*/ 76200 h 401638"/>
                <a:gd name="connsiteX0" fmla="*/ 284162 w 289718"/>
                <a:gd name="connsiteY0" fmla="*/ 76200 h 357981"/>
                <a:gd name="connsiteX1" fmla="*/ 188912 w 289718"/>
                <a:gd name="connsiteY1" fmla="*/ 0 h 357981"/>
                <a:gd name="connsiteX2" fmla="*/ 98424 w 289718"/>
                <a:gd name="connsiteY2" fmla="*/ 314325 h 357981"/>
                <a:gd name="connsiteX3" fmla="*/ 222249 w 289718"/>
                <a:gd name="connsiteY3" fmla="*/ 261937 h 357981"/>
                <a:gd name="connsiteX4" fmla="*/ 284162 w 289718"/>
                <a:gd name="connsiteY4" fmla="*/ 76200 h 357981"/>
                <a:gd name="connsiteX0" fmla="*/ 284162 w 289718"/>
                <a:gd name="connsiteY0" fmla="*/ 76200 h 357981"/>
                <a:gd name="connsiteX1" fmla="*/ 188912 w 289718"/>
                <a:gd name="connsiteY1" fmla="*/ 0 h 357981"/>
                <a:gd name="connsiteX2" fmla="*/ 98424 w 289718"/>
                <a:gd name="connsiteY2" fmla="*/ 314325 h 357981"/>
                <a:gd name="connsiteX3" fmla="*/ 203199 w 289718"/>
                <a:gd name="connsiteY3" fmla="*/ 228600 h 357981"/>
                <a:gd name="connsiteX4" fmla="*/ 284162 w 289718"/>
                <a:gd name="connsiteY4" fmla="*/ 76200 h 357981"/>
                <a:gd name="connsiteX0" fmla="*/ 284162 w 289718"/>
                <a:gd name="connsiteY0" fmla="*/ 76200 h 357981"/>
                <a:gd name="connsiteX1" fmla="*/ 188912 w 289718"/>
                <a:gd name="connsiteY1" fmla="*/ 0 h 357981"/>
                <a:gd name="connsiteX2" fmla="*/ 98424 w 289718"/>
                <a:gd name="connsiteY2" fmla="*/ 314325 h 357981"/>
                <a:gd name="connsiteX3" fmla="*/ 169862 w 289718"/>
                <a:gd name="connsiteY3" fmla="*/ 204788 h 357981"/>
                <a:gd name="connsiteX4" fmla="*/ 284162 w 289718"/>
                <a:gd name="connsiteY4" fmla="*/ 76200 h 357981"/>
                <a:gd name="connsiteX0" fmla="*/ 205581 w 211137"/>
                <a:gd name="connsiteY0" fmla="*/ 76200 h 357981"/>
                <a:gd name="connsiteX1" fmla="*/ 110331 w 211137"/>
                <a:gd name="connsiteY1" fmla="*/ 0 h 357981"/>
                <a:gd name="connsiteX2" fmla="*/ 15081 w 211137"/>
                <a:gd name="connsiteY2" fmla="*/ 180975 h 357981"/>
                <a:gd name="connsiteX3" fmla="*/ 19843 w 211137"/>
                <a:gd name="connsiteY3" fmla="*/ 314325 h 357981"/>
                <a:gd name="connsiteX4" fmla="*/ 91281 w 211137"/>
                <a:gd name="connsiteY4" fmla="*/ 204788 h 357981"/>
                <a:gd name="connsiteX5" fmla="*/ 205581 w 211137"/>
                <a:gd name="connsiteY5" fmla="*/ 76200 h 357981"/>
                <a:gd name="connsiteX0" fmla="*/ 198438 w 203994"/>
                <a:gd name="connsiteY0" fmla="*/ 76200 h 357981"/>
                <a:gd name="connsiteX1" fmla="*/ 103188 w 203994"/>
                <a:gd name="connsiteY1" fmla="*/ 0 h 357981"/>
                <a:gd name="connsiteX2" fmla="*/ 41276 w 203994"/>
                <a:gd name="connsiteY2" fmla="*/ 180975 h 357981"/>
                <a:gd name="connsiteX3" fmla="*/ 12700 w 203994"/>
                <a:gd name="connsiteY3" fmla="*/ 314325 h 357981"/>
                <a:gd name="connsiteX4" fmla="*/ 84138 w 203994"/>
                <a:gd name="connsiteY4" fmla="*/ 204788 h 357981"/>
                <a:gd name="connsiteX5" fmla="*/ 198438 w 203994"/>
                <a:gd name="connsiteY5" fmla="*/ 76200 h 357981"/>
                <a:gd name="connsiteX0" fmla="*/ 169864 w 175420"/>
                <a:gd name="connsiteY0" fmla="*/ 76200 h 348456"/>
                <a:gd name="connsiteX1" fmla="*/ 74614 w 175420"/>
                <a:gd name="connsiteY1" fmla="*/ 0 h 348456"/>
                <a:gd name="connsiteX2" fmla="*/ 12702 w 175420"/>
                <a:gd name="connsiteY2" fmla="*/ 180975 h 348456"/>
                <a:gd name="connsiteX3" fmla="*/ 12700 w 175420"/>
                <a:gd name="connsiteY3" fmla="*/ 304800 h 348456"/>
                <a:gd name="connsiteX4" fmla="*/ 55564 w 175420"/>
                <a:gd name="connsiteY4" fmla="*/ 204788 h 348456"/>
                <a:gd name="connsiteX5" fmla="*/ 169864 w 175420"/>
                <a:gd name="connsiteY5" fmla="*/ 76200 h 348456"/>
                <a:gd name="connsiteX0" fmla="*/ 317501 w 323057"/>
                <a:gd name="connsiteY0" fmla="*/ 76200 h 348456"/>
                <a:gd name="connsiteX1" fmla="*/ 222251 w 323057"/>
                <a:gd name="connsiteY1" fmla="*/ 0 h 348456"/>
                <a:gd name="connsiteX2" fmla="*/ 160339 w 323057"/>
                <a:gd name="connsiteY2" fmla="*/ 180975 h 348456"/>
                <a:gd name="connsiteX3" fmla="*/ 160337 w 323057"/>
                <a:gd name="connsiteY3" fmla="*/ 304800 h 348456"/>
                <a:gd name="connsiteX4" fmla="*/ 203201 w 323057"/>
                <a:gd name="connsiteY4" fmla="*/ 204788 h 348456"/>
                <a:gd name="connsiteX5" fmla="*/ 317501 w 323057"/>
                <a:gd name="connsiteY5" fmla="*/ 76200 h 348456"/>
                <a:gd name="connsiteX0" fmla="*/ 317501 w 323057"/>
                <a:gd name="connsiteY0" fmla="*/ 76200 h 367506"/>
                <a:gd name="connsiteX1" fmla="*/ 222251 w 323057"/>
                <a:gd name="connsiteY1" fmla="*/ 0 h 367506"/>
                <a:gd name="connsiteX2" fmla="*/ 160339 w 323057"/>
                <a:gd name="connsiteY2" fmla="*/ 180975 h 367506"/>
                <a:gd name="connsiteX3" fmla="*/ 160337 w 323057"/>
                <a:gd name="connsiteY3" fmla="*/ 304800 h 367506"/>
                <a:gd name="connsiteX4" fmla="*/ 203201 w 323057"/>
                <a:gd name="connsiteY4" fmla="*/ 204788 h 367506"/>
                <a:gd name="connsiteX5" fmla="*/ 317501 w 323057"/>
                <a:gd name="connsiteY5" fmla="*/ 76200 h 367506"/>
                <a:gd name="connsiteX0" fmla="*/ 336551 w 342107"/>
                <a:gd name="connsiteY0" fmla="*/ 76200 h 381794"/>
                <a:gd name="connsiteX1" fmla="*/ 241301 w 342107"/>
                <a:gd name="connsiteY1" fmla="*/ 0 h 381794"/>
                <a:gd name="connsiteX2" fmla="*/ 179389 w 342107"/>
                <a:gd name="connsiteY2" fmla="*/ 180975 h 381794"/>
                <a:gd name="connsiteX3" fmla="*/ 160337 w 342107"/>
                <a:gd name="connsiteY3" fmla="*/ 319088 h 381794"/>
                <a:gd name="connsiteX4" fmla="*/ 222251 w 342107"/>
                <a:gd name="connsiteY4" fmla="*/ 204788 h 381794"/>
                <a:gd name="connsiteX5" fmla="*/ 336551 w 342107"/>
                <a:gd name="connsiteY5" fmla="*/ 76200 h 381794"/>
                <a:gd name="connsiteX0" fmla="*/ 303213 w 308769"/>
                <a:gd name="connsiteY0" fmla="*/ 76200 h 381794"/>
                <a:gd name="connsiteX1" fmla="*/ 207963 w 308769"/>
                <a:gd name="connsiteY1" fmla="*/ 0 h 381794"/>
                <a:gd name="connsiteX2" fmla="*/ 146051 w 308769"/>
                <a:gd name="connsiteY2" fmla="*/ 180975 h 381794"/>
                <a:gd name="connsiteX3" fmla="*/ 126999 w 308769"/>
                <a:gd name="connsiteY3" fmla="*/ 319088 h 381794"/>
                <a:gd name="connsiteX4" fmla="*/ 188913 w 308769"/>
                <a:gd name="connsiteY4" fmla="*/ 204788 h 381794"/>
                <a:gd name="connsiteX5" fmla="*/ 303213 w 308769"/>
                <a:gd name="connsiteY5" fmla="*/ 76200 h 381794"/>
                <a:gd name="connsiteX0" fmla="*/ 288926 w 294482"/>
                <a:gd name="connsiteY0" fmla="*/ 76200 h 381794"/>
                <a:gd name="connsiteX1" fmla="*/ 193676 w 294482"/>
                <a:gd name="connsiteY1" fmla="*/ 0 h 381794"/>
                <a:gd name="connsiteX2" fmla="*/ 131764 w 294482"/>
                <a:gd name="connsiteY2" fmla="*/ 180975 h 381794"/>
                <a:gd name="connsiteX3" fmla="*/ 112712 w 294482"/>
                <a:gd name="connsiteY3" fmla="*/ 319088 h 381794"/>
                <a:gd name="connsiteX4" fmla="*/ 174626 w 294482"/>
                <a:gd name="connsiteY4" fmla="*/ 204788 h 381794"/>
                <a:gd name="connsiteX5" fmla="*/ 288926 w 294482"/>
                <a:gd name="connsiteY5" fmla="*/ 76200 h 381794"/>
                <a:gd name="connsiteX0" fmla="*/ 288926 w 294482"/>
                <a:gd name="connsiteY0" fmla="*/ 76200 h 319088"/>
                <a:gd name="connsiteX1" fmla="*/ 193676 w 294482"/>
                <a:gd name="connsiteY1" fmla="*/ 0 h 319088"/>
                <a:gd name="connsiteX2" fmla="*/ 131764 w 294482"/>
                <a:gd name="connsiteY2" fmla="*/ 180975 h 319088"/>
                <a:gd name="connsiteX3" fmla="*/ 112712 w 294482"/>
                <a:gd name="connsiteY3" fmla="*/ 319088 h 319088"/>
                <a:gd name="connsiteX4" fmla="*/ 174626 w 294482"/>
                <a:gd name="connsiteY4" fmla="*/ 204788 h 319088"/>
                <a:gd name="connsiteX5" fmla="*/ 288926 w 294482"/>
                <a:gd name="connsiteY5" fmla="*/ 76200 h 319088"/>
                <a:gd name="connsiteX0" fmla="*/ 293689 w 299245"/>
                <a:gd name="connsiteY0" fmla="*/ 76200 h 328613"/>
                <a:gd name="connsiteX1" fmla="*/ 198439 w 299245"/>
                <a:gd name="connsiteY1" fmla="*/ 0 h 328613"/>
                <a:gd name="connsiteX2" fmla="*/ 136527 w 299245"/>
                <a:gd name="connsiteY2" fmla="*/ 180975 h 328613"/>
                <a:gd name="connsiteX3" fmla="*/ 112712 w 299245"/>
                <a:gd name="connsiteY3" fmla="*/ 328613 h 328613"/>
                <a:gd name="connsiteX4" fmla="*/ 179389 w 299245"/>
                <a:gd name="connsiteY4" fmla="*/ 204788 h 328613"/>
                <a:gd name="connsiteX5" fmla="*/ 293689 w 299245"/>
                <a:gd name="connsiteY5" fmla="*/ 76200 h 328613"/>
                <a:gd name="connsiteX0" fmla="*/ 293689 w 299245"/>
                <a:gd name="connsiteY0" fmla="*/ 76200 h 328613"/>
                <a:gd name="connsiteX1" fmla="*/ 198439 w 299245"/>
                <a:gd name="connsiteY1" fmla="*/ 0 h 328613"/>
                <a:gd name="connsiteX2" fmla="*/ 136527 w 299245"/>
                <a:gd name="connsiteY2" fmla="*/ 180975 h 328613"/>
                <a:gd name="connsiteX3" fmla="*/ 112712 w 299245"/>
                <a:gd name="connsiteY3" fmla="*/ 328613 h 328613"/>
                <a:gd name="connsiteX4" fmla="*/ 179389 w 299245"/>
                <a:gd name="connsiteY4" fmla="*/ 204788 h 328613"/>
                <a:gd name="connsiteX5" fmla="*/ 293689 w 299245"/>
                <a:gd name="connsiteY5" fmla="*/ 76200 h 328613"/>
                <a:gd name="connsiteX0" fmla="*/ 288926 w 294482"/>
                <a:gd name="connsiteY0" fmla="*/ 76200 h 342901"/>
                <a:gd name="connsiteX1" fmla="*/ 193676 w 294482"/>
                <a:gd name="connsiteY1" fmla="*/ 0 h 342901"/>
                <a:gd name="connsiteX2" fmla="*/ 131764 w 294482"/>
                <a:gd name="connsiteY2" fmla="*/ 180975 h 342901"/>
                <a:gd name="connsiteX3" fmla="*/ 112712 w 294482"/>
                <a:gd name="connsiteY3" fmla="*/ 342901 h 342901"/>
                <a:gd name="connsiteX4" fmla="*/ 174626 w 294482"/>
                <a:gd name="connsiteY4" fmla="*/ 204788 h 342901"/>
                <a:gd name="connsiteX5" fmla="*/ 288926 w 294482"/>
                <a:gd name="connsiteY5" fmla="*/ 76200 h 342901"/>
                <a:gd name="connsiteX0" fmla="*/ 288926 w 294482"/>
                <a:gd name="connsiteY0" fmla="*/ 76200 h 342901"/>
                <a:gd name="connsiteX1" fmla="*/ 193676 w 294482"/>
                <a:gd name="connsiteY1" fmla="*/ 0 h 342901"/>
                <a:gd name="connsiteX2" fmla="*/ 131764 w 294482"/>
                <a:gd name="connsiteY2" fmla="*/ 180975 h 342901"/>
                <a:gd name="connsiteX3" fmla="*/ 112712 w 294482"/>
                <a:gd name="connsiteY3" fmla="*/ 342901 h 342901"/>
                <a:gd name="connsiteX4" fmla="*/ 174626 w 294482"/>
                <a:gd name="connsiteY4" fmla="*/ 204788 h 342901"/>
                <a:gd name="connsiteX5" fmla="*/ 288926 w 294482"/>
                <a:gd name="connsiteY5" fmla="*/ 76200 h 342901"/>
                <a:gd name="connsiteX0" fmla="*/ 288926 w 294482"/>
                <a:gd name="connsiteY0" fmla="*/ 76200 h 342901"/>
                <a:gd name="connsiteX1" fmla="*/ 193676 w 294482"/>
                <a:gd name="connsiteY1" fmla="*/ 0 h 342901"/>
                <a:gd name="connsiteX2" fmla="*/ 131764 w 294482"/>
                <a:gd name="connsiteY2" fmla="*/ 180975 h 342901"/>
                <a:gd name="connsiteX3" fmla="*/ 112712 w 294482"/>
                <a:gd name="connsiteY3" fmla="*/ 342901 h 342901"/>
                <a:gd name="connsiteX4" fmla="*/ 174626 w 294482"/>
                <a:gd name="connsiteY4" fmla="*/ 204788 h 342901"/>
                <a:gd name="connsiteX5" fmla="*/ 288926 w 294482"/>
                <a:gd name="connsiteY5" fmla="*/ 76200 h 342901"/>
                <a:gd name="connsiteX0" fmla="*/ 288926 w 294482"/>
                <a:gd name="connsiteY0" fmla="*/ 76200 h 342901"/>
                <a:gd name="connsiteX1" fmla="*/ 193676 w 294482"/>
                <a:gd name="connsiteY1" fmla="*/ 0 h 342901"/>
                <a:gd name="connsiteX2" fmla="*/ 131764 w 294482"/>
                <a:gd name="connsiteY2" fmla="*/ 180975 h 342901"/>
                <a:gd name="connsiteX3" fmla="*/ 112712 w 294482"/>
                <a:gd name="connsiteY3" fmla="*/ 342901 h 342901"/>
                <a:gd name="connsiteX4" fmla="*/ 174626 w 294482"/>
                <a:gd name="connsiteY4" fmla="*/ 204788 h 342901"/>
                <a:gd name="connsiteX5" fmla="*/ 288926 w 294482"/>
                <a:gd name="connsiteY5" fmla="*/ 76200 h 342901"/>
                <a:gd name="connsiteX0" fmla="*/ 288926 w 288926"/>
                <a:gd name="connsiteY0" fmla="*/ 76200 h 342901"/>
                <a:gd name="connsiteX1" fmla="*/ 193676 w 288926"/>
                <a:gd name="connsiteY1" fmla="*/ 0 h 342901"/>
                <a:gd name="connsiteX2" fmla="*/ 131764 w 288926"/>
                <a:gd name="connsiteY2" fmla="*/ 180975 h 342901"/>
                <a:gd name="connsiteX3" fmla="*/ 112712 w 288926"/>
                <a:gd name="connsiteY3" fmla="*/ 342901 h 342901"/>
                <a:gd name="connsiteX4" fmla="*/ 174626 w 288926"/>
                <a:gd name="connsiteY4" fmla="*/ 204788 h 342901"/>
                <a:gd name="connsiteX5" fmla="*/ 288926 w 288926"/>
                <a:gd name="connsiteY5" fmla="*/ 76200 h 342901"/>
                <a:gd name="connsiteX0" fmla="*/ 288926 w 288926"/>
                <a:gd name="connsiteY0" fmla="*/ 76200 h 342901"/>
                <a:gd name="connsiteX1" fmla="*/ 193676 w 288926"/>
                <a:gd name="connsiteY1" fmla="*/ 0 h 342901"/>
                <a:gd name="connsiteX2" fmla="*/ 131764 w 288926"/>
                <a:gd name="connsiteY2" fmla="*/ 180975 h 342901"/>
                <a:gd name="connsiteX3" fmla="*/ 112712 w 288926"/>
                <a:gd name="connsiteY3" fmla="*/ 342901 h 342901"/>
                <a:gd name="connsiteX4" fmla="*/ 174626 w 288926"/>
                <a:gd name="connsiteY4" fmla="*/ 204788 h 342901"/>
                <a:gd name="connsiteX5" fmla="*/ 288926 w 288926"/>
                <a:gd name="connsiteY5" fmla="*/ 76200 h 342901"/>
                <a:gd name="connsiteX0" fmla="*/ 288926 w 288926"/>
                <a:gd name="connsiteY0" fmla="*/ 76200 h 342901"/>
                <a:gd name="connsiteX1" fmla="*/ 193676 w 288926"/>
                <a:gd name="connsiteY1" fmla="*/ 0 h 342901"/>
                <a:gd name="connsiteX2" fmla="*/ 131764 w 288926"/>
                <a:gd name="connsiteY2" fmla="*/ 180975 h 342901"/>
                <a:gd name="connsiteX3" fmla="*/ 112712 w 288926"/>
                <a:gd name="connsiteY3" fmla="*/ 342901 h 342901"/>
                <a:gd name="connsiteX4" fmla="*/ 174626 w 288926"/>
                <a:gd name="connsiteY4" fmla="*/ 204788 h 342901"/>
                <a:gd name="connsiteX5" fmla="*/ 288926 w 288926"/>
                <a:gd name="connsiteY5" fmla="*/ 76200 h 342901"/>
                <a:gd name="connsiteX0" fmla="*/ 288926 w 288926"/>
                <a:gd name="connsiteY0" fmla="*/ 76200 h 342901"/>
                <a:gd name="connsiteX1" fmla="*/ 193676 w 288926"/>
                <a:gd name="connsiteY1" fmla="*/ 0 h 342901"/>
                <a:gd name="connsiteX2" fmla="*/ 131764 w 288926"/>
                <a:gd name="connsiteY2" fmla="*/ 180975 h 342901"/>
                <a:gd name="connsiteX3" fmla="*/ 112712 w 288926"/>
                <a:gd name="connsiteY3" fmla="*/ 342901 h 342901"/>
                <a:gd name="connsiteX4" fmla="*/ 186532 w 288926"/>
                <a:gd name="connsiteY4" fmla="*/ 211932 h 342901"/>
                <a:gd name="connsiteX5" fmla="*/ 288926 w 288926"/>
                <a:gd name="connsiteY5" fmla="*/ 76200 h 342901"/>
                <a:gd name="connsiteX0" fmla="*/ 279401 w 279401"/>
                <a:gd name="connsiteY0" fmla="*/ 76200 h 359569"/>
                <a:gd name="connsiteX1" fmla="*/ 184151 w 279401"/>
                <a:gd name="connsiteY1" fmla="*/ 0 h 359569"/>
                <a:gd name="connsiteX2" fmla="*/ 122239 w 279401"/>
                <a:gd name="connsiteY2" fmla="*/ 180975 h 359569"/>
                <a:gd name="connsiteX3" fmla="*/ 112712 w 279401"/>
                <a:gd name="connsiteY3" fmla="*/ 359569 h 359569"/>
                <a:gd name="connsiteX4" fmla="*/ 177007 w 279401"/>
                <a:gd name="connsiteY4" fmla="*/ 211932 h 359569"/>
                <a:gd name="connsiteX5" fmla="*/ 279401 w 279401"/>
                <a:gd name="connsiteY5" fmla="*/ 76200 h 35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401" h="359569">
                  <a:moveTo>
                    <a:pt x="279401" y="76200"/>
                  </a:moveTo>
                  <a:lnTo>
                    <a:pt x="184151" y="0"/>
                  </a:lnTo>
                  <a:cubicBezTo>
                    <a:pt x="176213" y="65087"/>
                    <a:pt x="150814" y="88106"/>
                    <a:pt x="122239" y="180975"/>
                  </a:cubicBezTo>
                  <a:cubicBezTo>
                    <a:pt x="117476" y="292894"/>
                    <a:pt x="0" y="288925"/>
                    <a:pt x="112712" y="359569"/>
                  </a:cubicBezTo>
                  <a:cubicBezTo>
                    <a:pt x="242093" y="355600"/>
                    <a:pt x="128589" y="270670"/>
                    <a:pt x="177007" y="211932"/>
                  </a:cubicBezTo>
                  <a:cubicBezTo>
                    <a:pt x="206376" y="167482"/>
                    <a:pt x="246857" y="115093"/>
                    <a:pt x="279401" y="76200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87000"/>
              </a:schemeClr>
            </a:solidFill>
            <a:ln>
              <a:noFill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425">
                <a:solidFill>
                  <a:srgbClr val="FFFFFF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EC5C3335-A626-41F3-AA30-0E3E63B8B7D8}"/>
                </a:ext>
              </a:extLst>
            </p:cNvPr>
            <p:cNvSpPr/>
            <p:nvPr/>
          </p:nvSpPr>
          <p:spPr>
            <a:xfrm rot="20194289">
              <a:off x="2038265" y="2850202"/>
              <a:ext cx="169357" cy="130513"/>
            </a:xfrm>
            <a:prstGeom prst="ellipse">
              <a:avLst/>
            </a:prstGeom>
            <a:solidFill>
              <a:schemeClr val="accent4">
                <a:lumMod val="75000"/>
                <a:alpha val="59000"/>
              </a:schemeClr>
            </a:solidFill>
            <a:ln>
              <a:noFill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425">
                <a:solidFill>
                  <a:srgbClr val="FFFFFF"/>
                </a:solidFill>
              </a:endParaRPr>
            </a:p>
          </p:txBody>
        </p:sp>
      </p:grpSp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D7B61E58-BE01-436B-A56B-B04961CC7B25}"/>
              </a:ext>
            </a:extLst>
          </p:cNvPr>
          <p:cNvSpPr/>
          <p:nvPr/>
        </p:nvSpPr>
        <p:spPr>
          <a:xfrm>
            <a:off x="4244831" y="2802397"/>
            <a:ext cx="549672" cy="693936"/>
          </a:xfrm>
          <a:custGeom>
            <a:avLst/>
            <a:gdLst>
              <a:gd name="connsiteX0" fmla="*/ 228600 w 660400"/>
              <a:gd name="connsiteY0" fmla="*/ 0 h 889000"/>
              <a:gd name="connsiteX1" fmla="*/ 0 w 660400"/>
              <a:gd name="connsiteY1" fmla="*/ 419100 h 889000"/>
              <a:gd name="connsiteX2" fmla="*/ 152400 w 660400"/>
              <a:gd name="connsiteY2" fmla="*/ 660400 h 889000"/>
              <a:gd name="connsiteX3" fmla="*/ 292100 w 660400"/>
              <a:gd name="connsiteY3" fmla="*/ 889000 h 889000"/>
              <a:gd name="connsiteX4" fmla="*/ 520700 w 660400"/>
              <a:gd name="connsiteY4" fmla="*/ 876300 h 889000"/>
              <a:gd name="connsiteX5" fmla="*/ 469900 w 660400"/>
              <a:gd name="connsiteY5" fmla="*/ 571500 h 889000"/>
              <a:gd name="connsiteX6" fmla="*/ 660400 w 660400"/>
              <a:gd name="connsiteY6" fmla="*/ 444500 h 889000"/>
              <a:gd name="connsiteX7" fmla="*/ 482600 w 660400"/>
              <a:gd name="connsiteY7" fmla="*/ 304800 h 889000"/>
              <a:gd name="connsiteX8" fmla="*/ 330200 w 660400"/>
              <a:gd name="connsiteY8" fmla="*/ 12700 h 889000"/>
              <a:gd name="connsiteX9" fmla="*/ 228600 w 660400"/>
              <a:gd name="connsiteY9" fmla="*/ 0 h 889000"/>
              <a:gd name="connsiteX0" fmla="*/ 228600 w 660400"/>
              <a:gd name="connsiteY0" fmla="*/ 0 h 889000"/>
              <a:gd name="connsiteX1" fmla="*/ 0 w 660400"/>
              <a:gd name="connsiteY1" fmla="*/ 419100 h 889000"/>
              <a:gd name="connsiteX2" fmla="*/ 152400 w 660400"/>
              <a:gd name="connsiteY2" fmla="*/ 660400 h 889000"/>
              <a:gd name="connsiteX3" fmla="*/ 292100 w 660400"/>
              <a:gd name="connsiteY3" fmla="*/ 889000 h 889000"/>
              <a:gd name="connsiteX4" fmla="*/ 520700 w 660400"/>
              <a:gd name="connsiteY4" fmla="*/ 876300 h 889000"/>
              <a:gd name="connsiteX5" fmla="*/ 469900 w 660400"/>
              <a:gd name="connsiteY5" fmla="*/ 571500 h 889000"/>
              <a:gd name="connsiteX6" fmla="*/ 660400 w 660400"/>
              <a:gd name="connsiteY6" fmla="*/ 444500 h 889000"/>
              <a:gd name="connsiteX7" fmla="*/ 482600 w 660400"/>
              <a:gd name="connsiteY7" fmla="*/ 304800 h 889000"/>
              <a:gd name="connsiteX8" fmla="*/ 330200 w 660400"/>
              <a:gd name="connsiteY8" fmla="*/ 12700 h 889000"/>
              <a:gd name="connsiteX9" fmla="*/ 228600 w 660400"/>
              <a:gd name="connsiteY9" fmla="*/ 0 h 889000"/>
              <a:gd name="connsiteX0" fmla="*/ 228600 w 660400"/>
              <a:gd name="connsiteY0" fmla="*/ 0 h 889000"/>
              <a:gd name="connsiteX1" fmla="*/ 0 w 660400"/>
              <a:gd name="connsiteY1" fmla="*/ 419100 h 889000"/>
              <a:gd name="connsiteX2" fmla="*/ 152400 w 660400"/>
              <a:gd name="connsiteY2" fmla="*/ 660400 h 889000"/>
              <a:gd name="connsiteX3" fmla="*/ 292100 w 660400"/>
              <a:gd name="connsiteY3" fmla="*/ 889000 h 889000"/>
              <a:gd name="connsiteX4" fmla="*/ 520700 w 660400"/>
              <a:gd name="connsiteY4" fmla="*/ 876300 h 889000"/>
              <a:gd name="connsiteX5" fmla="*/ 469900 w 660400"/>
              <a:gd name="connsiteY5" fmla="*/ 571500 h 889000"/>
              <a:gd name="connsiteX6" fmla="*/ 660400 w 660400"/>
              <a:gd name="connsiteY6" fmla="*/ 444500 h 889000"/>
              <a:gd name="connsiteX7" fmla="*/ 482600 w 660400"/>
              <a:gd name="connsiteY7" fmla="*/ 304800 h 889000"/>
              <a:gd name="connsiteX8" fmla="*/ 330200 w 660400"/>
              <a:gd name="connsiteY8" fmla="*/ 12700 h 889000"/>
              <a:gd name="connsiteX9" fmla="*/ 228600 w 660400"/>
              <a:gd name="connsiteY9" fmla="*/ 0 h 889000"/>
              <a:gd name="connsiteX0" fmla="*/ 228600 w 660400"/>
              <a:gd name="connsiteY0" fmla="*/ 0 h 889000"/>
              <a:gd name="connsiteX1" fmla="*/ 0 w 660400"/>
              <a:gd name="connsiteY1" fmla="*/ 419100 h 889000"/>
              <a:gd name="connsiteX2" fmla="*/ 190500 w 660400"/>
              <a:gd name="connsiteY2" fmla="*/ 660400 h 889000"/>
              <a:gd name="connsiteX3" fmla="*/ 292100 w 660400"/>
              <a:gd name="connsiteY3" fmla="*/ 889000 h 889000"/>
              <a:gd name="connsiteX4" fmla="*/ 520700 w 660400"/>
              <a:gd name="connsiteY4" fmla="*/ 876300 h 889000"/>
              <a:gd name="connsiteX5" fmla="*/ 469900 w 660400"/>
              <a:gd name="connsiteY5" fmla="*/ 571500 h 889000"/>
              <a:gd name="connsiteX6" fmla="*/ 660400 w 660400"/>
              <a:gd name="connsiteY6" fmla="*/ 444500 h 889000"/>
              <a:gd name="connsiteX7" fmla="*/ 482600 w 660400"/>
              <a:gd name="connsiteY7" fmla="*/ 304800 h 889000"/>
              <a:gd name="connsiteX8" fmla="*/ 330200 w 660400"/>
              <a:gd name="connsiteY8" fmla="*/ 12700 h 889000"/>
              <a:gd name="connsiteX9" fmla="*/ 228600 w 660400"/>
              <a:gd name="connsiteY9" fmla="*/ 0 h 889000"/>
              <a:gd name="connsiteX0" fmla="*/ 228600 w 660400"/>
              <a:gd name="connsiteY0" fmla="*/ 0 h 889000"/>
              <a:gd name="connsiteX1" fmla="*/ 0 w 660400"/>
              <a:gd name="connsiteY1" fmla="*/ 419100 h 889000"/>
              <a:gd name="connsiteX2" fmla="*/ 164306 w 660400"/>
              <a:gd name="connsiteY2" fmla="*/ 624681 h 889000"/>
              <a:gd name="connsiteX3" fmla="*/ 292100 w 660400"/>
              <a:gd name="connsiteY3" fmla="*/ 889000 h 889000"/>
              <a:gd name="connsiteX4" fmla="*/ 520700 w 660400"/>
              <a:gd name="connsiteY4" fmla="*/ 876300 h 889000"/>
              <a:gd name="connsiteX5" fmla="*/ 469900 w 660400"/>
              <a:gd name="connsiteY5" fmla="*/ 571500 h 889000"/>
              <a:gd name="connsiteX6" fmla="*/ 660400 w 660400"/>
              <a:gd name="connsiteY6" fmla="*/ 444500 h 889000"/>
              <a:gd name="connsiteX7" fmla="*/ 482600 w 660400"/>
              <a:gd name="connsiteY7" fmla="*/ 304800 h 889000"/>
              <a:gd name="connsiteX8" fmla="*/ 330200 w 660400"/>
              <a:gd name="connsiteY8" fmla="*/ 12700 h 889000"/>
              <a:gd name="connsiteX9" fmla="*/ 228600 w 660400"/>
              <a:gd name="connsiteY9" fmla="*/ 0 h 889000"/>
              <a:gd name="connsiteX0" fmla="*/ 228600 w 660400"/>
              <a:gd name="connsiteY0" fmla="*/ 0 h 889000"/>
              <a:gd name="connsiteX1" fmla="*/ 0 w 660400"/>
              <a:gd name="connsiteY1" fmla="*/ 419100 h 889000"/>
              <a:gd name="connsiteX2" fmla="*/ 164306 w 660400"/>
              <a:gd name="connsiteY2" fmla="*/ 624681 h 889000"/>
              <a:gd name="connsiteX3" fmla="*/ 292100 w 660400"/>
              <a:gd name="connsiteY3" fmla="*/ 889000 h 889000"/>
              <a:gd name="connsiteX4" fmla="*/ 520700 w 660400"/>
              <a:gd name="connsiteY4" fmla="*/ 876300 h 889000"/>
              <a:gd name="connsiteX5" fmla="*/ 469900 w 660400"/>
              <a:gd name="connsiteY5" fmla="*/ 571500 h 889000"/>
              <a:gd name="connsiteX6" fmla="*/ 660400 w 660400"/>
              <a:gd name="connsiteY6" fmla="*/ 444500 h 889000"/>
              <a:gd name="connsiteX7" fmla="*/ 482600 w 660400"/>
              <a:gd name="connsiteY7" fmla="*/ 304800 h 889000"/>
              <a:gd name="connsiteX8" fmla="*/ 330200 w 660400"/>
              <a:gd name="connsiteY8" fmla="*/ 12700 h 889000"/>
              <a:gd name="connsiteX9" fmla="*/ 228600 w 660400"/>
              <a:gd name="connsiteY9" fmla="*/ 0 h 889000"/>
              <a:gd name="connsiteX0" fmla="*/ 228600 w 660400"/>
              <a:gd name="connsiteY0" fmla="*/ 0 h 891381"/>
              <a:gd name="connsiteX1" fmla="*/ 0 w 660400"/>
              <a:gd name="connsiteY1" fmla="*/ 419100 h 891381"/>
              <a:gd name="connsiteX2" fmla="*/ 164306 w 660400"/>
              <a:gd name="connsiteY2" fmla="*/ 624681 h 891381"/>
              <a:gd name="connsiteX3" fmla="*/ 306388 w 660400"/>
              <a:gd name="connsiteY3" fmla="*/ 891381 h 891381"/>
              <a:gd name="connsiteX4" fmla="*/ 520700 w 660400"/>
              <a:gd name="connsiteY4" fmla="*/ 876300 h 891381"/>
              <a:gd name="connsiteX5" fmla="*/ 469900 w 660400"/>
              <a:gd name="connsiteY5" fmla="*/ 571500 h 891381"/>
              <a:gd name="connsiteX6" fmla="*/ 660400 w 660400"/>
              <a:gd name="connsiteY6" fmla="*/ 444500 h 891381"/>
              <a:gd name="connsiteX7" fmla="*/ 482600 w 660400"/>
              <a:gd name="connsiteY7" fmla="*/ 304800 h 891381"/>
              <a:gd name="connsiteX8" fmla="*/ 330200 w 660400"/>
              <a:gd name="connsiteY8" fmla="*/ 12700 h 891381"/>
              <a:gd name="connsiteX9" fmla="*/ 228600 w 660400"/>
              <a:gd name="connsiteY9" fmla="*/ 0 h 891381"/>
              <a:gd name="connsiteX0" fmla="*/ 235744 w 667544"/>
              <a:gd name="connsiteY0" fmla="*/ 0 h 891381"/>
              <a:gd name="connsiteX1" fmla="*/ 128588 w 667544"/>
              <a:gd name="connsiteY1" fmla="*/ 150813 h 891381"/>
              <a:gd name="connsiteX2" fmla="*/ 7144 w 667544"/>
              <a:gd name="connsiteY2" fmla="*/ 419100 h 891381"/>
              <a:gd name="connsiteX3" fmla="*/ 171450 w 667544"/>
              <a:gd name="connsiteY3" fmla="*/ 624681 h 891381"/>
              <a:gd name="connsiteX4" fmla="*/ 313532 w 667544"/>
              <a:gd name="connsiteY4" fmla="*/ 891381 h 891381"/>
              <a:gd name="connsiteX5" fmla="*/ 527844 w 667544"/>
              <a:gd name="connsiteY5" fmla="*/ 876300 h 891381"/>
              <a:gd name="connsiteX6" fmla="*/ 477044 w 667544"/>
              <a:gd name="connsiteY6" fmla="*/ 571500 h 891381"/>
              <a:gd name="connsiteX7" fmla="*/ 667544 w 667544"/>
              <a:gd name="connsiteY7" fmla="*/ 444500 h 891381"/>
              <a:gd name="connsiteX8" fmla="*/ 489744 w 667544"/>
              <a:gd name="connsiteY8" fmla="*/ 304800 h 891381"/>
              <a:gd name="connsiteX9" fmla="*/ 337344 w 667544"/>
              <a:gd name="connsiteY9" fmla="*/ 12700 h 891381"/>
              <a:gd name="connsiteX10" fmla="*/ 235744 w 667544"/>
              <a:gd name="connsiteY10" fmla="*/ 0 h 891381"/>
              <a:gd name="connsiteX0" fmla="*/ 235744 w 667544"/>
              <a:gd name="connsiteY0" fmla="*/ 0 h 891381"/>
              <a:gd name="connsiteX1" fmla="*/ 121444 w 667544"/>
              <a:gd name="connsiteY1" fmla="*/ 279400 h 891381"/>
              <a:gd name="connsiteX2" fmla="*/ 7144 w 667544"/>
              <a:gd name="connsiteY2" fmla="*/ 419100 h 891381"/>
              <a:gd name="connsiteX3" fmla="*/ 171450 w 667544"/>
              <a:gd name="connsiteY3" fmla="*/ 624681 h 891381"/>
              <a:gd name="connsiteX4" fmla="*/ 313532 w 667544"/>
              <a:gd name="connsiteY4" fmla="*/ 891381 h 891381"/>
              <a:gd name="connsiteX5" fmla="*/ 527844 w 667544"/>
              <a:gd name="connsiteY5" fmla="*/ 876300 h 891381"/>
              <a:gd name="connsiteX6" fmla="*/ 477044 w 667544"/>
              <a:gd name="connsiteY6" fmla="*/ 571500 h 891381"/>
              <a:gd name="connsiteX7" fmla="*/ 667544 w 667544"/>
              <a:gd name="connsiteY7" fmla="*/ 444500 h 891381"/>
              <a:gd name="connsiteX8" fmla="*/ 489744 w 667544"/>
              <a:gd name="connsiteY8" fmla="*/ 304800 h 891381"/>
              <a:gd name="connsiteX9" fmla="*/ 337344 w 667544"/>
              <a:gd name="connsiteY9" fmla="*/ 12700 h 891381"/>
              <a:gd name="connsiteX10" fmla="*/ 235744 w 667544"/>
              <a:gd name="connsiteY10" fmla="*/ 0 h 891381"/>
              <a:gd name="connsiteX0" fmla="*/ 235744 w 667544"/>
              <a:gd name="connsiteY0" fmla="*/ 0 h 891381"/>
              <a:gd name="connsiteX1" fmla="*/ 100013 w 667544"/>
              <a:gd name="connsiteY1" fmla="*/ 222250 h 891381"/>
              <a:gd name="connsiteX2" fmla="*/ 7144 w 667544"/>
              <a:gd name="connsiteY2" fmla="*/ 419100 h 891381"/>
              <a:gd name="connsiteX3" fmla="*/ 171450 w 667544"/>
              <a:gd name="connsiteY3" fmla="*/ 624681 h 891381"/>
              <a:gd name="connsiteX4" fmla="*/ 313532 w 667544"/>
              <a:gd name="connsiteY4" fmla="*/ 891381 h 891381"/>
              <a:gd name="connsiteX5" fmla="*/ 527844 w 667544"/>
              <a:gd name="connsiteY5" fmla="*/ 876300 h 891381"/>
              <a:gd name="connsiteX6" fmla="*/ 477044 w 667544"/>
              <a:gd name="connsiteY6" fmla="*/ 571500 h 891381"/>
              <a:gd name="connsiteX7" fmla="*/ 667544 w 667544"/>
              <a:gd name="connsiteY7" fmla="*/ 444500 h 891381"/>
              <a:gd name="connsiteX8" fmla="*/ 489744 w 667544"/>
              <a:gd name="connsiteY8" fmla="*/ 304800 h 891381"/>
              <a:gd name="connsiteX9" fmla="*/ 337344 w 667544"/>
              <a:gd name="connsiteY9" fmla="*/ 12700 h 891381"/>
              <a:gd name="connsiteX10" fmla="*/ 235744 w 667544"/>
              <a:gd name="connsiteY10" fmla="*/ 0 h 891381"/>
              <a:gd name="connsiteX0" fmla="*/ 235744 w 667544"/>
              <a:gd name="connsiteY0" fmla="*/ 0 h 891381"/>
              <a:gd name="connsiteX1" fmla="*/ 100013 w 667544"/>
              <a:gd name="connsiteY1" fmla="*/ 222250 h 891381"/>
              <a:gd name="connsiteX2" fmla="*/ 7144 w 667544"/>
              <a:gd name="connsiteY2" fmla="*/ 419100 h 891381"/>
              <a:gd name="connsiteX3" fmla="*/ 171450 w 667544"/>
              <a:gd name="connsiteY3" fmla="*/ 624681 h 891381"/>
              <a:gd name="connsiteX4" fmla="*/ 313532 w 667544"/>
              <a:gd name="connsiteY4" fmla="*/ 891381 h 891381"/>
              <a:gd name="connsiteX5" fmla="*/ 527844 w 667544"/>
              <a:gd name="connsiteY5" fmla="*/ 876300 h 891381"/>
              <a:gd name="connsiteX6" fmla="*/ 477044 w 667544"/>
              <a:gd name="connsiteY6" fmla="*/ 571500 h 891381"/>
              <a:gd name="connsiteX7" fmla="*/ 667544 w 667544"/>
              <a:gd name="connsiteY7" fmla="*/ 444500 h 891381"/>
              <a:gd name="connsiteX8" fmla="*/ 489744 w 667544"/>
              <a:gd name="connsiteY8" fmla="*/ 304800 h 891381"/>
              <a:gd name="connsiteX9" fmla="*/ 337344 w 667544"/>
              <a:gd name="connsiteY9" fmla="*/ 12700 h 891381"/>
              <a:gd name="connsiteX10" fmla="*/ 235744 w 667544"/>
              <a:gd name="connsiteY10" fmla="*/ 0 h 891381"/>
              <a:gd name="connsiteX0" fmla="*/ 235744 w 667544"/>
              <a:gd name="connsiteY0" fmla="*/ 0 h 891381"/>
              <a:gd name="connsiteX1" fmla="*/ 100013 w 667544"/>
              <a:gd name="connsiteY1" fmla="*/ 222250 h 891381"/>
              <a:gd name="connsiteX2" fmla="*/ 7144 w 667544"/>
              <a:gd name="connsiteY2" fmla="*/ 419100 h 891381"/>
              <a:gd name="connsiteX3" fmla="*/ 171450 w 667544"/>
              <a:gd name="connsiteY3" fmla="*/ 624681 h 891381"/>
              <a:gd name="connsiteX4" fmla="*/ 313532 w 667544"/>
              <a:gd name="connsiteY4" fmla="*/ 891381 h 891381"/>
              <a:gd name="connsiteX5" fmla="*/ 527844 w 667544"/>
              <a:gd name="connsiteY5" fmla="*/ 876300 h 891381"/>
              <a:gd name="connsiteX6" fmla="*/ 477044 w 667544"/>
              <a:gd name="connsiteY6" fmla="*/ 571500 h 891381"/>
              <a:gd name="connsiteX7" fmla="*/ 667544 w 667544"/>
              <a:gd name="connsiteY7" fmla="*/ 444500 h 891381"/>
              <a:gd name="connsiteX8" fmla="*/ 489744 w 667544"/>
              <a:gd name="connsiteY8" fmla="*/ 304800 h 891381"/>
              <a:gd name="connsiteX9" fmla="*/ 337344 w 667544"/>
              <a:gd name="connsiteY9" fmla="*/ 12700 h 891381"/>
              <a:gd name="connsiteX10" fmla="*/ 235744 w 667544"/>
              <a:gd name="connsiteY10" fmla="*/ 0 h 891381"/>
              <a:gd name="connsiteX0" fmla="*/ 235744 w 667544"/>
              <a:gd name="connsiteY0" fmla="*/ 12436 h 903817"/>
              <a:gd name="connsiteX1" fmla="*/ 100013 w 667544"/>
              <a:gd name="connsiteY1" fmla="*/ 234686 h 903817"/>
              <a:gd name="connsiteX2" fmla="*/ 7144 w 667544"/>
              <a:gd name="connsiteY2" fmla="*/ 431536 h 903817"/>
              <a:gd name="connsiteX3" fmla="*/ 171450 w 667544"/>
              <a:gd name="connsiteY3" fmla="*/ 637117 h 903817"/>
              <a:gd name="connsiteX4" fmla="*/ 313532 w 667544"/>
              <a:gd name="connsiteY4" fmla="*/ 903817 h 903817"/>
              <a:gd name="connsiteX5" fmla="*/ 527844 w 667544"/>
              <a:gd name="connsiteY5" fmla="*/ 888736 h 903817"/>
              <a:gd name="connsiteX6" fmla="*/ 477044 w 667544"/>
              <a:gd name="connsiteY6" fmla="*/ 583936 h 903817"/>
              <a:gd name="connsiteX7" fmla="*/ 667544 w 667544"/>
              <a:gd name="connsiteY7" fmla="*/ 456936 h 903817"/>
              <a:gd name="connsiteX8" fmla="*/ 489744 w 667544"/>
              <a:gd name="connsiteY8" fmla="*/ 317236 h 903817"/>
              <a:gd name="connsiteX9" fmla="*/ 337344 w 667544"/>
              <a:gd name="connsiteY9" fmla="*/ 25136 h 903817"/>
              <a:gd name="connsiteX10" fmla="*/ 235744 w 667544"/>
              <a:gd name="connsiteY10" fmla="*/ 12436 h 903817"/>
              <a:gd name="connsiteX0" fmla="*/ 235744 w 667544"/>
              <a:gd name="connsiteY0" fmla="*/ 12436 h 903817"/>
              <a:gd name="connsiteX1" fmla="*/ 100013 w 667544"/>
              <a:gd name="connsiteY1" fmla="*/ 234686 h 903817"/>
              <a:gd name="connsiteX2" fmla="*/ 7144 w 667544"/>
              <a:gd name="connsiteY2" fmla="*/ 431536 h 903817"/>
              <a:gd name="connsiteX3" fmla="*/ 171450 w 667544"/>
              <a:gd name="connsiteY3" fmla="*/ 637117 h 903817"/>
              <a:gd name="connsiteX4" fmla="*/ 313532 w 667544"/>
              <a:gd name="connsiteY4" fmla="*/ 903817 h 903817"/>
              <a:gd name="connsiteX5" fmla="*/ 527844 w 667544"/>
              <a:gd name="connsiteY5" fmla="*/ 888736 h 903817"/>
              <a:gd name="connsiteX6" fmla="*/ 477044 w 667544"/>
              <a:gd name="connsiteY6" fmla="*/ 583936 h 903817"/>
              <a:gd name="connsiteX7" fmla="*/ 667544 w 667544"/>
              <a:gd name="connsiteY7" fmla="*/ 456936 h 903817"/>
              <a:gd name="connsiteX8" fmla="*/ 563563 w 667544"/>
              <a:gd name="connsiteY8" fmla="*/ 298186 h 903817"/>
              <a:gd name="connsiteX9" fmla="*/ 337344 w 667544"/>
              <a:gd name="connsiteY9" fmla="*/ 25136 h 903817"/>
              <a:gd name="connsiteX10" fmla="*/ 235744 w 667544"/>
              <a:gd name="connsiteY10" fmla="*/ 12436 h 903817"/>
              <a:gd name="connsiteX0" fmla="*/ 235744 w 667544"/>
              <a:gd name="connsiteY0" fmla="*/ 12436 h 903817"/>
              <a:gd name="connsiteX1" fmla="*/ 100013 w 667544"/>
              <a:gd name="connsiteY1" fmla="*/ 234686 h 903817"/>
              <a:gd name="connsiteX2" fmla="*/ 7144 w 667544"/>
              <a:gd name="connsiteY2" fmla="*/ 431536 h 903817"/>
              <a:gd name="connsiteX3" fmla="*/ 171450 w 667544"/>
              <a:gd name="connsiteY3" fmla="*/ 637117 h 903817"/>
              <a:gd name="connsiteX4" fmla="*/ 313532 w 667544"/>
              <a:gd name="connsiteY4" fmla="*/ 903817 h 903817"/>
              <a:gd name="connsiteX5" fmla="*/ 527844 w 667544"/>
              <a:gd name="connsiteY5" fmla="*/ 888736 h 903817"/>
              <a:gd name="connsiteX6" fmla="*/ 477044 w 667544"/>
              <a:gd name="connsiteY6" fmla="*/ 583936 h 903817"/>
              <a:gd name="connsiteX7" fmla="*/ 667544 w 667544"/>
              <a:gd name="connsiteY7" fmla="*/ 456936 h 903817"/>
              <a:gd name="connsiteX8" fmla="*/ 563563 w 667544"/>
              <a:gd name="connsiteY8" fmla="*/ 298186 h 903817"/>
              <a:gd name="connsiteX9" fmla="*/ 337344 w 667544"/>
              <a:gd name="connsiteY9" fmla="*/ 25136 h 903817"/>
              <a:gd name="connsiteX10" fmla="*/ 235744 w 667544"/>
              <a:gd name="connsiteY10" fmla="*/ 12436 h 903817"/>
              <a:gd name="connsiteX0" fmla="*/ 235744 w 667544"/>
              <a:gd name="connsiteY0" fmla="*/ 12436 h 903817"/>
              <a:gd name="connsiteX1" fmla="*/ 100013 w 667544"/>
              <a:gd name="connsiteY1" fmla="*/ 234686 h 903817"/>
              <a:gd name="connsiteX2" fmla="*/ 7144 w 667544"/>
              <a:gd name="connsiteY2" fmla="*/ 431536 h 903817"/>
              <a:gd name="connsiteX3" fmla="*/ 171450 w 667544"/>
              <a:gd name="connsiteY3" fmla="*/ 637117 h 903817"/>
              <a:gd name="connsiteX4" fmla="*/ 313532 w 667544"/>
              <a:gd name="connsiteY4" fmla="*/ 903817 h 903817"/>
              <a:gd name="connsiteX5" fmla="*/ 527844 w 667544"/>
              <a:gd name="connsiteY5" fmla="*/ 888736 h 903817"/>
              <a:gd name="connsiteX6" fmla="*/ 477044 w 667544"/>
              <a:gd name="connsiteY6" fmla="*/ 583936 h 903817"/>
              <a:gd name="connsiteX7" fmla="*/ 667544 w 667544"/>
              <a:gd name="connsiteY7" fmla="*/ 456936 h 903817"/>
              <a:gd name="connsiteX8" fmla="*/ 563563 w 667544"/>
              <a:gd name="connsiteY8" fmla="*/ 298186 h 903817"/>
              <a:gd name="connsiteX9" fmla="*/ 337344 w 667544"/>
              <a:gd name="connsiteY9" fmla="*/ 25136 h 903817"/>
              <a:gd name="connsiteX10" fmla="*/ 235744 w 667544"/>
              <a:gd name="connsiteY10" fmla="*/ 12436 h 903817"/>
              <a:gd name="connsiteX0" fmla="*/ 235744 w 732896"/>
              <a:gd name="connsiteY0" fmla="*/ 12436 h 903817"/>
              <a:gd name="connsiteX1" fmla="*/ 100013 w 732896"/>
              <a:gd name="connsiteY1" fmla="*/ 234686 h 903817"/>
              <a:gd name="connsiteX2" fmla="*/ 7144 w 732896"/>
              <a:gd name="connsiteY2" fmla="*/ 431536 h 903817"/>
              <a:gd name="connsiteX3" fmla="*/ 171450 w 732896"/>
              <a:gd name="connsiteY3" fmla="*/ 637117 h 903817"/>
              <a:gd name="connsiteX4" fmla="*/ 313532 w 732896"/>
              <a:gd name="connsiteY4" fmla="*/ 903817 h 903817"/>
              <a:gd name="connsiteX5" fmla="*/ 527844 w 732896"/>
              <a:gd name="connsiteY5" fmla="*/ 888736 h 903817"/>
              <a:gd name="connsiteX6" fmla="*/ 477044 w 732896"/>
              <a:gd name="connsiteY6" fmla="*/ 583936 h 903817"/>
              <a:gd name="connsiteX7" fmla="*/ 667544 w 732896"/>
              <a:gd name="connsiteY7" fmla="*/ 456936 h 903817"/>
              <a:gd name="connsiteX8" fmla="*/ 563563 w 732896"/>
              <a:gd name="connsiteY8" fmla="*/ 298186 h 903817"/>
              <a:gd name="connsiteX9" fmla="*/ 337344 w 732896"/>
              <a:gd name="connsiteY9" fmla="*/ 25136 h 903817"/>
              <a:gd name="connsiteX10" fmla="*/ 235744 w 732896"/>
              <a:gd name="connsiteY10" fmla="*/ 12436 h 903817"/>
              <a:gd name="connsiteX0" fmla="*/ 235744 w 732896"/>
              <a:gd name="connsiteY0" fmla="*/ 12436 h 903817"/>
              <a:gd name="connsiteX1" fmla="*/ 100013 w 732896"/>
              <a:gd name="connsiteY1" fmla="*/ 234686 h 903817"/>
              <a:gd name="connsiteX2" fmla="*/ 7144 w 732896"/>
              <a:gd name="connsiteY2" fmla="*/ 431536 h 903817"/>
              <a:gd name="connsiteX3" fmla="*/ 171450 w 732896"/>
              <a:gd name="connsiteY3" fmla="*/ 637117 h 903817"/>
              <a:gd name="connsiteX4" fmla="*/ 313532 w 732896"/>
              <a:gd name="connsiteY4" fmla="*/ 903817 h 903817"/>
              <a:gd name="connsiteX5" fmla="*/ 527844 w 732896"/>
              <a:gd name="connsiteY5" fmla="*/ 888736 h 903817"/>
              <a:gd name="connsiteX6" fmla="*/ 477044 w 732896"/>
              <a:gd name="connsiteY6" fmla="*/ 583936 h 903817"/>
              <a:gd name="connsiteX7" fmla="*/ 667544 w 732896"/>
              <a:gd name="connsiteY7" fmla="*/ 456936 h 903817"/>
              <a:gd name="connsiteX8" fmla="*/ 563563 w 732896"/>
              <a:gd name="connsiteY8" fmla="*/ 298186 h 903817"/>
              <a:gd name="connsiteX9" fmla="*/ 337344 w 732896"/>
              <a:gd name="connsiteY9" fmla="*/ 25136 h 903817"/>
              <a:gd name="connsiteX10" fmla="*/ 235744 w 732896"/>
              <a:gd name="connsiteY10" fmla="*/ 12436 h 903817"/>
              <a:gd name="connsiteX0" fmla="*/ 235744 w 732896"/>
              <a:gd name="connsiteY0" fmla="*/ 12436 h 946151"/>
              <a:gd name="connsiteX1" fmla="*/ 100013 w 732896"/>
              <a:gd name="connsiteY1" fmla="*/ 234686 h 946151"/>
              <a:gd name="connsiteX2" fmla="*/ 7144 w 732896"/>
              <a:gd name="connsiteY2" fmla="*/ 431536 h 946151"/>
              <a:gd name="connsiteX3" fmla="*/ 171450 w 732896"/>
              <a:gd name="connsiteY3" fmla="*/ 637117 h 946151"/>
              <a:gd name="connsiteX4" fmla="*/ 313532 w 732896"/>
              <a:gd name="connsiteY4" fmla="*/ 903817 h 946151"/>
              <a:gd name="connsiteX5" fmla="*/ 527844 w 732896"/>
              <a:gd name="connsiteY5" fmla="*/ 888736 h 946151"/>
              <a:gd name="connsiteX6" fmla="*/ 477044 w 732896"/>
              <a:gd name="connsiteY6" fmla="*/ 583936 h 946151"/>
              <a:gd name="connsiteX7" fmla="*/ 667544 w 732896"/>
              <a:gd name="connsiteY7" fmla="*/ 456936 h 946151"/>
              <a:gd name="connsiteX8" fmla="*/ 563563 w 732896"/>
              <a:gd name="connsiteY8" fmla="*/ 298186 h 946151"/>
              <a:gd name="connsiteX9" fmla="*/ 337344 w 732896"/>
              <a:gd name="connsiteY9" fmla="*/ 25136 h 946151"/>
              <a:gd name="connsiteX10" fmla="*/ 235744 w 732896"/>
              <a:gd name="connsiteY10" fmla="*/ 12436 h 946151"/>
              <a:gd name="connsiteX0" fmla="*/ 235744 w 732896"/>
              <a:gd name="connsiteY0" fmla="*/ 12436 h 946151"/>
              <a:gd name="connsiteX1" fmla="*/ 100013 w 732896"/>
              <a:gd name="connsiteY1" fmla="*/ 234686 h 946151"/>
              <a:gd name="connsiteX2" fmla="*/ 7144 w 732896"/>
              <a:gd name="connsiteY2" fmla="*/ 431536 h 946151"/>
              <a:gd name="connsiteX3" fmla="*/ 171450 w 732896"/>
              <a:gd name="connsiteY3" fmla="*/ 637117 h 946151"/>
              <a:gd name="connsiteX4" fmla="*/ 313532 w 732896"/>
              <a:gd name="connsiteY4" fmla="*/ 903817 h 946151"/>
              <a:gd name="connsiteX5" fmla="*/ 527844 w 732896"/>
              <a:gd name="connsiteY5" fmla="*/ 888736 h 946151"/>
              <a:gd name="connsiteX6" fmla="*/ 477044 w 732896"/>
              <a:gd name="connsiteY6" fmla="*/ 583936 h 946151"/>
              <a:gd name="connsiteX7" fmla="*/ 667544 w 732896"/>
              <a:gd name="connsiteY7" fmla="*/ 456936 h 946151"/>
              <a:gd name="connsiteX8" fmla="*/ 563563 w 732896"/>
              <a:gd name="connsiteY8" fmla="*/ 298186 h 946151"/>
              <a:gd name="connsiteX9" fmla="*/ 337344 w 732896"/>
              <a:gd name="connsiteY9" fmla="*/ 25136 h 946151"/>
              <a:gd name="connsiteX10" fmla="*/ 235744 w 732896"/>
              <a:gd name="connsiteY10" fmla="*/ 12436 h 946151"/>
              <a:gd name="connsiteX0" fmla="*/ 197644 w 732896"/>
              <a:gd name="connsiteY0" fmla="*/ 118533 h 925248"/>
              <a:gd name="connsiteX1" fmla="*/ 100013 w 732896"/>
              <a:gd name="connsiteY1" fmla="*/ 213783 h 925248"/>
              <a:gd name="connsiteX2" fmla="*/ 7144 w 732896"/>
              <a:gd name="connsiteY2" fmla="*/ 410633 h 925248"/>
              <a:gd name="connsiteX3" fmla="*/ 171450 w 732896"/>
              <a:gd name="connsiteY3" fmla="*/ 616214 h 925248"/>
              <a:gd name="connsiteX4" fmla="*/ 313532 w 732896"/>
              <a:gd name="connsiteY4" fmla="*/ 882914 h 925248"/>
              <a:gd name="connsiteX5" fmla="*/ 527844 w 732896"/>
              <a:gd name="connsiteY5" fmla="*/ 867833 h 925248"/>
              <a:gd name="connsiteX6" fmla="*/ 477044 w 732896"/>
              <a:gd name="connsiteY6" fmla="*/ 563033 h 925248"/>
              <a:gd name="connsiteX7" fmla="*/ 667544 w 732896"/>
              <a:gd name="connsiteY7" fmla="*/ 436033 h 925248"/>
              <a:gd name="connsiteX8" fmla="*/ 563563 w 732896"/>
              <a:gd name="connsiteY8" fmla="*/ 277283 h 925248"/>
              <a:gd name="connsiteX9" fmla="*/ 337344 w 732896"/>
              <a:gd name="connsiteY9" fmla="*/ 4233 h 925248"/>
              <a:gd name="connsiteX10" fmla="*/ 197644 w 732896"/>
              <a:gd name="connsiteY10" fmla="*/ 118533 h 925248"/>
              <a:gd name="connsiteX0" fmla="*/ 121444 w 732896"/>
              <a:gd name="connsiteY0" fmla="*/ 118532 h 925248"/>
              <a:gd name="connsiteX1" fmla="*/ 100013 w 732896"/>
              <a:gd name="connsiteY1" fmla="*/ 213783 h 925248"/>
              <a:gd name="connsiteX2" fmla="*/ 7144 w 732896"/>
              <a:gd name="connsiteY2" fmla="*/ 410633 h 925248"/>
              <a:gd name="connsiteX3" fmla="*/ 171450 w 732896"/>
              <a:gd name="connsiteY3" fmla="*/ 616214 h 925248"/>
              <a:gd name="connsiteX4" fmla="*/ 313532 w 732896"/>
              <a:gd name="connsiteY4" fmla="*/ 882914 h 925248"/>
              <a:gd name="connsiteX5" fmla="*/ 527844 w 732896"/>
              <a:gd name="connsiteY5" fmla="*/ 867833 h 925248"/>
              <a:gd name="connsiteX6" fmla="*/ 477044 w 732896"/>
              <a:gd name="connsiteY6" fmla="*/ 563033 h 925248"/>
              <a:gd name="connsiteX7" fmla="*/ 667544 w 732896"/>
              <a:gd name="connsiteY7" fmla="*/ 436033 h 925248"/>
              <a:gd name="connsiteX8" fmla="*/ 563563 w 732896"/>
              <a:gd name="connsiteY8" fmla="*/ 277283 h 925248"/>
              <a:gd name="connsiteX9" fmla="*/ 337344 w 732896"/>
              <a:gd name="connsiteY9" fmla="*/ 4233 h 925248"/>
              <a:gd name="connsiteX10" fmla="*/ 121444 w 732896"/>
              <a:gd name="connsiteY10" fmla="*/ 118532 h 925248"/>
              <a:gd name="connsiteX0" fmla="*/ 121444 w 732896"/>
              <a:gd name="connsiteY0" fmla="*/ 118532 h 925248"/>
              <a:gd name="connsiteX1" fmla="*/ 100013 w 732896"/>
              <a:gd name="connsiteY1" fmla="*/ 213783 h 925248"/>
              <a:gd name="connsiteX2" fmla="*/ 7144 w 732896"/>
              <a:gd name="connsiteY2" fmla="*/ 410633 h 925248"/>
              <a:gd name="connsiteX3" fmla="*/ 171450 w 732896"/>
              <a:gd name="connsiteY3" fmla="*/ 616214 h 925248"/>
              <a:gd name="connsiteX4" fmla="*/ 313532 w 732896"/>
              <a:gd name="connsiteY4" fmla="*/ 882914 h 925248"/>
              <a:gd name="connsiteX5" fmla="*/ 527844 w 732896"/>
              <a:gd name="connsiteY5" fmla="*/ 867833 h 925248"/>
              <a:gd name="connsiteX6" fmla="*/ 477044 w 732896"/>
              <a:gd name="connsiteY6" fmla="*/ 563033 h 925248"/>
              <a:gd name="connsiteX7" fmla="*/ 667544 w 732896"/>
              <a:gd name="connsiteY7" fmla="*/ 436033 h 925248"/>
              <a:gd name="connsiteX8" fmla="*/ 563563 w 732896"/>
              <a:gd name="connsiteY8" fmla="*/ 277283 h 925248"/>
              <a:gd name="connsiteX9" fmla="*/ 337344 w 732896"/>
              <a:gd name="connsiteY9" fmla="*/ 4233 h 925248"/>
              <a:gd name="connsiteX10" fmla="*/ 121444 w 732896"/>
              <a:gd name="connsiteY10" fmla="*/ 118532 h 92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2896" h="925248">
                <a:moveTo>
                  <a:pt x="121444" y="118532"/>
                </a:moveTo>
                <a:cubicBezTo>
                  <a:pt x="46170" y="184413"/>
                  <a:pt x="138113" y="143933"/>
                  <a:pt x="100013" y="213783"/>
                </a:cubicBezTo>
                <a:cubicBezTo>
                  <a:pt x="33338" y="236008"/>
                  <a:pt x="0" y="331655"/>
                  <a:pt x="7144" y="410633"/>
                </a:cubicBezTo>
                <a:cubicBezTo>
                  <a:pt x="12700" y="545835"/>
                  <a:pt x="89694" y="602456"/>
                  <a:pt x="171450" y="616214"/>
                </a:cubicBezTo>
                <a:lnTo>
                  <a:pt x="313532" y="882914"/>
                </a:lnTo>
                <a:cubicBezTo>
                  <a:pt x="384969" y="913606"/>
                  <a:pt x="484982" y="925248"/>
                  <a:pt x="527844" y="867833"/>
                </a:cubicBezTo>
                <a:cubicBezTo>
                  <a:pt x="508530" y="787664"/>
                  <a:pt x="493977" y="664633"/>
                  <a:pt x="477044" y="563033"/>
                </a:cubicBezTo>
                <a:lnTo>
                  <a:pt x="667544" y="436033"/>
                </a:lnTo>
                <a:cubicBezTo>
                  <a:pt x="732896" y="285485"/>
                  <a:pt x="652991" y="330200"/>
                  <a:pt x="563563" y="277283"/>
                </a:cubicBezTo>
                <a:cubicBezTo>
                  <a:pt x="376239" y="255322"/>
                  <a:pt x="412750" y="95250"/>
                  <a:pt x="337344" y="4233"/>
                </a:cubicBezTo>
                <a:cubicBezTo>
                  <a:pt x="303477" y="0"/>
                  <a:pt x="181505" y="106096"/>
                  <a:pt x="121444" y="118532"/>
                </a:cubicBezTo>
                <a:close/>
              </a:path>
            </a:pathLst>
          </a:custGeom>
          <a:solidFill>
            <a:srgbClr val="FF0000">
              <a:alpha val="51000"/>
            </a:srgbClr>
          </a:solidFill>
          <a:ln>
            <a:noFill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425">
              <a:solidFill>
                <a:srgbClr val="FFFFFF"/>
              </a:solidFill>
            </a:endParaRPr>
          </a:p>
        </p:txBody>
      </p:sp>
      <p:grpSp>
        <p:nvGrpSpPr>
          <p:cNvPr id="6" name="Group 20">
            <a:extLst>
              <a:ext uri="{FF2B5EF4-FFF2-40B4-BE49-F238E27FC236}">
                <a16:creationId xmlns="" xmlns:a16="http://schemas.microsoft.com/office/drawing/2014/main" id="{207F17B4-B932-4832-B39C-86AB583AFBC7}"/>
              </a:ext>
            </a:extLst>
          </p:cNvPr>
          <p:cNvGrpSpPr>
            <a:grpSpLocks/>
          </p:cNvGrpSpPr>
          <p:nvPr/>
        </p:nvGrpSpPr>
        <p:grpSpPr bwMode="auto">
          <a:xfrm>
            <a:off x="3324227" y="1803798"/>
            <a:ext cx="2269331" cy="1179909"/>
            <a:chOff x="1214756" y="1824990"/>
            <a:chExt cx="2155825" cy="1256349"/>
          </a:xfrm>
        </p:grpSpPr>
        <p:grpSp>
          <p:nvGrpSpPr>
            <p:cNvPr id="152591" name="Freeform 21">
              <a:extLst>
                <a:ext uri="{FF2B5EF4-FFF2-40B4-BE49-F238E27FC236}">
                  <a16:creationId xmlns="" xmlns:a16="http://schemas.microsoft.com/office/drawing/2014/main" id="{1E11423D-225F-4C96-A165-58B59C013B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0464" y="1780618"/>
              <a:ext cx="2244049" cy="1389464"/>
              <a:chOff x="800100" y="1206500"/>
              <a:chExt cx="3149600" cy="1739900"/>
            </a:xfrm>
          </p:grpSpPr>
          <p:pic>
            <p:nvPicPr>
              <p:cNvPr id="152595" name="Freeform 21">
                <a:extLst>
                  <a:ext uri="{FF2B5EF4-FFF2-40B4-BE49-F238E27FC236}">
                    <a16:creationId xmlns="" xmlns:a16="http://schemas.microsoft.com/office/drawing/2014/main" id="{B48BA16F-0F5F-4360-9FC6-C7480C88C3FB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100" y="1206500"/>
                <a:ext cx="3149600" cy="1739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2596" name="Text Box 21">
                <a:extLst>
                  <a:ext uri="{FF2B5EF4-FFF2-40B4-BE49-F238E27FC236}">
                    <a16:creationId xmlns="" xmlns:a16="http://schemas.microsoft.com/office/drawing/2014/main" id="{EC409B81-0F5F-4C88-9A1D-6BE150802E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6300" y="1262063"/>
                <a:ext cx="3025775" cy="1573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eorgia" panose="02040502050405020303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425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3" name="Freeform 22">
              <a:extLst>
                <a:ext uri="{FF2B5EF4-FFF2-40B4-BE49-F238E27FC236}">
                  <a16:creationId xmlns="" xmlns:a16="http://schemas.microsoft.com/office/drawing/2014/main" id="{83DF3CD8-3FC2-431D-9684-D3A9003E4E84}"/>
                </a:ext>
              </a:extLst>
            </p:cNvPr>
            <p:cNvSpPr/>
            <p:nvPr/>
          </p:nvSpPr>
          <p:spPr>
            <a:xfrm>
              <a:off x="1559782" y="2309994"/>
              <a:ext cx="1059392" cy="505224"/>
            </a:xfrm>
            <a:custGeom>
              <a:avLst/>
              <a:gdLst>
                <a:gd name="connsiteX0" fmla="*/ 190500 w 984250"/>
                <a:gd name="connsiteY0" fmla="*/ 241300 h 349250"/>
                <a:gd name="connsiteX1" fmla="*/ 473075 w 984250"/>
                <a:gd name="connsiteY1" fmla="*/ 101600 h 349250"/>
                <a:gd name="connsiteX2" fmla="*/ 787400 w 984250"/>
                <a:gd name="connsiteY2" fmla="*/ 190500 h 349250"/>
                <a:gd name="connsiteX3" fmla="*/ 984250 w 984250"/>
                <a:gd name="connsiteY3" fmla="*/ 269875 h 349250"/>
                <a:gd name="connsiteX4" fmla="*/ 930275 w 984250"/>
                <a:gd name="connsiteY4" fmla="*/ 123825 h 349250"/>
                <a:gd name="connsiteX5" fmla="*/ 333375 w 984250"/>
                <a:gd name="connsiteY5" fmla="*/ 0 h 349250"/>
                <a:gd name="connsiteX6" fmla="*/ 0 w 984250"/>
                <a:gd name="connsiteY6" fmla="*/ 307975 h 349250"/>
                <a:gd name="connsiteX7" fmla="*/ 244475 w 984250"/>
                <a:gd name="connsiteY7" fmla="*/ 349250 h 349250"/>
                <a:gd name="connsiteX8" fmla="*/ 190500 w 984250"/>
                <a:gd name="connsiteY8" fmla="*/ 241300 h 349250"/>
                <a:gd name="connsiteX0" fmla="*/ 190500 w 984250"/>
                <a:gd name="connsiteY0" fmla="*/ 241300 h 349250"/>
                <a:gd name="connsiteX1" fmla="*/ 473075 w 984250"/>
                <a:gd name="connsiteY1" fmla="*/ 101600 h 349250"/>
                <a:gd name="connsiteX2" fmla="*/ 787400 w 984250"/>
                <a:gd name="connsiteY2" fmla="*/ 190500 h 349250"/>
                <a:gd name="connsiteX3" fmla="*/ 984250 w 984250"/>
                <a:gd name="connsiteY3" fmla="*/ 269875 h 349250"/>
                <a:gd name="connsiteX4" fmla="*/ 930275 w 984250"/>
                <a:gd name="connsiteY4" fmla="*/ 123825 h 349250"/>
                <a:gd name="connsiteX5" fmla="*/ 333375 w 984250"/>
                <a:gd name="connsiteY5" fmla="*/ 0 h 349250"/>
                <a:gd name="connsiteX6" fmla="*/ 0 w 984250"/>
                <a:gd name="connsiteY6" fmla="*/ 307975 h 349250"/>
                <a:gd name="connsiteX7" fmla="*/ 244475 w 984250"/>
                <a:gd name="connsiteY7" fmla="*/ 349250 h 349250"/>
                <a:gd name="connsiteX8" fmla="*/ 190500 w 984250"/>
                <a:gd name="connsiteY8" fmla="*/ 241300 h 349250"/>
                <a:gd name="connsiteX0" fmla="*/ 190500 w 984250"/>
                <a:gd name="connsiteY0" fmla="*/ 241300 h 349250"/>
                <a:gd name="connsiteX1" fmla="*/ 473075 w 984250"/>
                <a:gd name="connsiteY1" fmla="*/ 101600 h 349250"/>
                <a:gd name="connsiteX2" fmla="*/ 787400 w 984250"/>
                <a:gd name="connsiteY2" fmla="*/ 190500 h 349250"/>
                <a:gd name="connsiteX3" fmla="*/ 984250 w 984250"/>
                <a:gd name="connsiteY3" fmla="*/ 269875 h 349250"/>
                <a:gd name="connsiteX4" fmla="*/ 930275 w 984250"/>
                <a:gd name="connsiteY4" fmla="*/ 123825 h 349250"/>
                <a:gd name="connsiteX5" fmla="*/ 333375 w 984250"/>
                <a:gd name="connsiteY5" fmla="*/ 0 h 349250"/>
                <a:gd name="connsiteX6" fmla="*/ 0 w 984250"/>
                <a:gd name="connsiteY6" fmla="*/ 307975 h 349250"/>
                <a:gd name="connsiteX7" fmla="*/ 244475 w 984250"/>
                <a:gd name="connsiteY7" fmla="*/ 349250 h 349250"/>
                <a:gd name="connsiteX8" fmla="*/ 190500 w 984250"/>
                <a:gd name="connsiteY8" fmla="*/ 241300 h 349250"/>
                <a:gd name="connsiteX0" fmla="*/ 225425 w 1019175"/>
                <a:gd name="connsiteY0" fmla="*/ 241300 h 349250"/>
                <a:gd name="connsiteX1" fmla="*/ 508000 w 1019175"/>
                <a:gd name="connsiteY1" fmla="*/ 101600 h 349250"/>
                <a:gd name="connsiteX2" fmla="*/ 822325 w 1019175"/>
                <a:gd name="connsiteY2" fmla="*/ 190500 h 349250"/>
                <a:gd name="connsiteX3" fmla="*/ 1019175 w 1019175"/>
                <a:gd name="connsiteY3" fmla="*/ 269875 h 349250"/>
                <a:gd name="connsiteX4" fmla="*/ 965200 w 1019175"/>
                <a:gd name="connsiteY4" fmla="*/ 123825 h 349250"/>
                <a:gd name="connsiteX5" fmla="*/ 368300 w 1019175"/>
                <a:gd name="connsiteY5" fmla="*/ 0 h 349250"/>
                <a:gd name="connsiteX6" fmla="*/ 34925 w 1019175"/>
                <a:gd name="connsiteY6" fmla="*/ 307975 h 349250"/>
                <a:gd name="connsiteX7" fmla="*/ 279400 w 1019175"/>
                <a:gd name="connsiteY7" fmla="*/ 349250 h 349250"/>
                <a:gd name="connsiteX8" fmla="*/ 225425 w 1019175"/>
                <a:gd name="connsiteY8" fmla="*/ 241300 h 349250"/>
                <a:gd name="connsiteX0" fmla="*/ 225425 w 1019175"/>
                <a:gd name="connsiteY0" fmla="*/ 263525 h 371475"/>
                <a:gd name="connsiteX1" fmla="*/ 508000 w 1019175"/>
                <a:gd name="connsiteY1" fmla="*/ 123825 h 371475"/>
                <a:gd name="connsiteX2" fmla="*/ 822325 w 1019175"/>
                <a:gd name="connsiteY2" fmla="*/ 212725 h 371475"/>
                <a:gd name="connsiteX3" fmla="*/ 1019175 w 1019175"/>
                <a:gd name="connsiteY3" fmla="*/ 292100 h 371475"/>
                <a:gd name="connsiteX4" fmla="*/ 965200 w 1019175"/>
                <a:gd name="connsiteY4" fmla="*/ 146050 h 371475"/>
                <a:gd name="connsiteX5" fmla="*/ 368300 w 1019175"/>
                <a:gd name="connsiteY5" fmla="*/ 22225 h 371475"/>
                <a:gd name="connsiteX6" fmla="*/ 34925 w 1019175"/>
                <a:gd name="connsiteY6" fmla="*/ 330200 h 371475"/>
                <a:gd name="connsiteX7" fmla="*/ 279400 w 1019175"/>
                <a:gd name="connsiteY7" fmla="*/ 371475 h 371475"/>
                <a:gd name="connsiteX8" fmla="*/ 225425 w 1019175"/>
                <a:gd name="connsiteY8" fmla="*/ 263525 h 371475"/>
                <a:gd name="connsiteX0" fmla="*/ 225425 w 1019175"/>
                <a:gd name="connsiteY0" fmla="*/ 263525 h 371475"/>
                <a:gd name="connsiteX1" fmla="*/ 508000 w 1019175"/>
                <a:gd name="connsiteY1" fmla="*/ 123825 h 371475"/>
                <a:gd name="connsiteX2" fmla="*/ 822325 w 1019175"/>
                <a:gd name="connsiteY2" fmla="*/ 212725 h 371475"/>
                <a:gd name="connsiteX3" fmla="*/ 1019175 w 1019175"/>
                <a:gd name="connsiteY3" fmla="*/ 292100 h 371475"/>
                <a:gd name="connsiteX4" fmla="*/ 965200 w 1019175"/>
                <a:gd name="connsiteY4" fmla="*/ 146050 h 371475"/>
                <a:gd name="connsiteX5" fmla="*/ 368300 w 1019175"/>
                <a:gd name="connsiteY5" fmla="*/ 22225 h 371475"/>
                <a:gd name="connsiteX6" fmla="*/ 34925 w 1019175"/>
                <a:gd name="connsiteY6" fmla="*/ 330200 h 371475"/>
                <a:gd name="connsiteX7" fmla="*/ 279400 w 1019175"/>
                <a:gd name="connsiteY7" fmla="*/ 371475 h 371475"/>
                <a:gd name="connsiteX8" fmla="*/ 225425 w 1019175"/>
                <a:gd name="connsiteY8" fmla="*/ 263525 h 371475"/>
                <a:gd name="connsiteX0" fmla="*/ 225425 w 1019175"/>
                <a:gd name="connsiteY0" fmla="*/ 263525 h 371475"/>
                <a:gd name="connsiteX1" fmla="*/ 508000 w 1019175"/>
                <a:gd name="connsiteY1" fmla="*/ 123825 h 371475"/>
                <a:gd name="connsiteX2" fmla="*/ 822325 w 1019175"/>
                <a:gd name="connsiteY2" fmla="*/ 212725 h 371475"/>
                <a:gd name="connsiteX3" fmla="*/ 1019175 w 1019175"/>
                <a:gd name="connsiteY3" fmla="*/ 292100 h 371475"/>
                <a:gd name="connsiteX4" fmla="*/ 965200 w 1019175"/>
                <a:gd name="connsiteY4" fmla="*/ 146050 h 371475"/>
                <a:gd name="connsiteX5" fmla="*/ 368300 w 1019175"/>
                <a:gd name="connsiteY5" fmla="*/ 22225 h 371475"/>
                <a:gd name="connsiteX6" fmla="*/ 34925 w 1019175"/>
                <a:gd name="connsiteY6" fmla="*/ 330200 h 371475"/>
                <a:gd name="connsiteX7" fmla="*/ 279400 w 1019175"/>
                <a:gd name="connsiteY7" fmla="*/ 371475 h 371475"/>
                <a:gd name="connsiteX8" fmla="*/ 225425 w 1019175"/>
                <a:gd name="connsiteY8" fmla="*/ 263525 h 371475"/>
                <a:gd name="connsiteX0" fmla="*/ 225425 w 1059392"/>
                <a:gd name="connsiteY0" fmla="*/ 263525 h 371475"/>
                <a:gd name="connsiteX1" fmla="*/ 508000 w 1059392"/>
                <a:gd name="connsiteY1" fmla="*/ 123825 h 371475"/>
                <a:gd name="connsiteX2" fmla="*/ 822325 w 1059392"/>
                <a:gd name="connsiteY2" fmla="*/ 212725 h 371475"/>
                <a:gd name="connsiteX3" fmla="*/ 1019175 w 1059392"/>
                <a:gd name="connsiteY3" fmla="*/ 292100 h 371475"/>
                <a:gd name="connsiteX4" fmla="*/ 965200 w 1059392"/>
                <a:gd name="connsiteY4" fmla="*/ 146050 h 371475"/>
                <a:gd name="connsiteX5" fmla="*/ 368300 w 1059392"/>
                <a:gd name="connsiteY5" fmla="*/ 22225 h 371475"/>
                <a:gd name="connsiteX6" fmla="*/ 34925 w 1059392"/>
                <a:gd name="connsiteY6" fmla="*/ 330200 h 371475"/>
                <a:gd name="connsiteX7" fmla="*/ 279400 w 1059392"/>
                <a:gd name="connsiteY7" fmla="*/ 371475 h 371475"/>
                <a:gd name="connsiteX8" fmla="*/ 225425 w 1059392"/>
                <a:gd name="connsiteY8" fmla="*/ 263525 h 371475"/>
                <a:gd name="connsiteX0" fmla="*/ 225425 w 1059392"/>
                <a:gd name="connsiteY0" fmla="*/ 263525 h 371475"/>
                <a:gd name="connsiteX1" fmla="*/ 508000 w 1059392"/>
                <a:gd name="connsiteY1" fmla="*/ 123825 h 371475"/>
                <a:gd name="connsiteX2" fmla="*/ 822325 w 1059392"/>
                <a:gd name="connsiteY2" fmla="*/ 212725 h 371475"/>
                <a:gd name="connsiteX3" fmla="*/ 1019175 w 1059392"/>
                <a:gd name="connsiteY3" fmla="*/ 292100 h 371475"/>
                <a:gd name="connsiteX4" fmla="*/ 965200 w 1059392"/>
                <a:gd name="connsiteY4" fmla="*/ 146050 h 371475"/>
                <a:gd name="connsiteX5" fmla="*/ 368300 w 1059392"/>
                <a:gd name="connsiteY5" fmla="*/ 22225 h 371475"/>
                <a:gd name="connsiteX6" fmla="*/ 34925 w 1059392"/>
                <a:gd name="connsiteY6" fmla="*/ 330200 h 371475"/>
                <a:gd name="connsiteX7" fmla="*/ 279400 w 1059392"/>
                <a:gd name="connsiteY7" fmla="*/ 371475 h 371475"/>
                <a:gd name="connsiteX8" fmla="*/ 225425 w 1059392"/>
                <a:gd name="connsiteY8" fmla="*/ 263525 h 371475"/>
                <a:gd name="connsiteX0" fmla="*/ 225425 w 1059392"/>
                <a:gd name="connsiteY0" fmla="*/ 263525 h 371475"/>
                <a:gd name="connsiteX1" fmla="*/ 508000 w 1059392"/>
                <a:gd name="connsiteY1" fmla="*/ 123825 h 371475"/>
                <a:gd name="connsiteX2" fmla="*/ 822325 w 1059392"/>
                <a:gd name="connsiteY2" fmla="*/ 212725 h 371475"/>
                <a:gd name="connsiteX3" fmla="*/ 1019175 w 1059392"/>
                <a:gd name="connsiteY3" fmla="*/ 292100 h 371475"/>
                <a:gd name="connsiteX4" fmla="*/ 965200 w 1059392"/>
                <a:gd name="connsiteY4" fmla="*/ 146050 h 371475"/>
                <a:gd name="connsiteX5" fmla="*/ 368300 w 1059392"/>
                <a:gd name="connsiteY5" fmla="*/ 22225 h 371475"/>
                <a:gd name="connsiteX6" fmla="*/ 34925 w 1059392"/>
                <a:gd name="connsiteY6" fmla="*/ 330200 h 371475"/>
                <a:gd name="connsiteX7" fmla="*/ 279400 w 1059392"/>
                <a:gd name="connsiteY7" fmla="*/ 371475 h 371475"/>
                <a:gd name="connsiteX8" fmla="*/ 225425 w 1059392"/>
                <a:gd name="connsiteY8" fmla="*/ 263525 h 371475"/>
                <a:gd name="connsiteX0" fmla="*/ 225425 w 1059392"/>
                <a:gd name="connsiteY0" fmla="*/ 263525 h 371475"/>
                <a:gd name="connsiteX1" fmla="*/ 508000 w 1059392"/>
                <a:gd name="connsiteY1" fmla="*/ 123825 h 371475"/>
                <a:gd name="connsiteX2" fmla="*/ 822325 w 1059392"/>
                <a:gd name="connsiteY2" fmla="*/ 212725 h 371475"/>
                <a:gd name="connsiteX3" fmla="*/ 1019175 w 1059392"/>
                <a:gd name="connsiteY3" fmla="*/ 292100 h 371475"/>
                <a:gd name="connsiteX4" fmla="*/ 965200 w 1059392"/>
                <a:gd name="connsiteY4" fmla="*/ 146050 h 371475"/>
                <a:gd name="connsiteX5" fmla="*/ 368300 w 1059392"/>
                <a:gd name="connsiteY5" fmla="*/ 22225 h 371475"/>
                <a:gd name="connsiteX6" fmla="*/ 34925 w 1059392"/>
                <a:gd name="connsiteY6" fmla="*/ 330200 h 371475"/>
                <a:gd name="connsiteX7" fmla="*/ 279400 w 1059392"/>
                <a:gd name="connsiteY7" fmla="*/ 371475 h 371475"/>
                <a:gd name="connsiteX8" fmla="*/ 225425 w 1059392"/>
                <a:gd name="connsiteY8" fmla="*/ 263525 h 371475"/>
                <a:gd name="connsiteX0" fmla="*/ 225425 w 1059392"/>
                <a:gd name="connsiteY0" fmla="*/ 263525 h 371475"/>
                <a:gd name="connsiteX1" fmla="*/ 508000 w 1059392"/>
                <a:gd name="connsiteY1" fmla="*/ 123825 h 371475"/>
                <a:gd name="connsiteX2" fmla="*/ 822325 w 1059392"/>
                <a:gd name="connsiteY2" fmla="*/ 212725 h 371475"/>
                <a:gd name="connsiteX3" fmla="*/ 1019175 w 1059392"/>
                <a:gd name="connsiteY3" fmla="*/ 292100 h 371475"/>
                <a:gd name="connsiteX4" fmla="*/ 965200 w 1059392"/>
                <a:gd name="connsiteY4" fmla="*/ 146050 h 371475"/>
                <a:gd name="connsiteX5" fmla="*/ 368300 w 1059392"/>
                <a:gd name="connsiteY5" fmla="*/ 22225 h 371475"/>
                <a:gd name="connsiteX6" fmla="*/ 34925 w 1059392"/>
                <a:gd name="connsiteY6" fmla="*/ 330200 h 371475"/>
                <a:gd name="connsiteX7" fmla="*/ 279400 w 1059392"/>
                <a:gd name="connsiteY7" fmla="*/ 371475 h 371475"/>
                <a:gd name="connsiteX8" fmla="*/ 225425 w 1059392"/>
                <a:gd name="connsiteY8" fmla="*/ 263525 h 371475"/>
                <a:gd name="connsiteX0" fmla="*/ 225425 w 1059392"/>
                <a:gd name="connsiteY0" fmla="*/ 263525 h 371475"/>
                <a:gd name="connsiteX1" fmla="*/ 508000 w 1059392"/>
                <a:gd name="connsiteY1" fmla="*/ 123825 h 371475"/>
                <a:gd name="connsiteX2" fmla="*/ 822325 w 1059392"/>
                <a:gd name="connsiteY2" fmla="*/ 212725 h 371475"/>
                <a:gd name="connsiteX3" fmla="*/ 1019175 w 1059392"/>
                <a:gd name="connsiteY3" fmla="*/ 292100 h 371475"/>
                <a:gd name="connsiteX4" fmla="*/ 965200 w 1059392"/>
                <a:gd name="connsiteY4" fmla="*/ 146050 h 371475"/>
                <a:gd name="connsiteX5" fmla="*/ 368300 w 1059392"/>
                <a:gd name="connsiteY5" fmla="*/ 22225 h 371475"/>
                <a:gd name="connsiteX6" fmla="*/ 34925 w 1059392"/>
                <a:gd name="connsiteY6" fmla="*/ 330200 h 371475"/>
                <a:gd name="connsiteX7" fmla="*/ 279400 w 1059392"/>
                <a:gd name="connsiteY7" fmla="*/ 371475 h 371475"/>
                <a:gd name="connsiteX8" fmla="*/ 225425 w 1059392"/>
                <a:gd name="connsiteY8" fmla="*/ 263525 h 371475"/>
                <a:gd name="connsiteX0" fmla="*/ 225425 w 1059392"/>
                <a:gd name="connsiteY0" fmla="*/ 263525 h 371475"/>
                <a:gd name="connsiteX1" fmla="*/ 508000 w 1059392"/>
                <a:gd name="connsiteY1" fmla="*/ 123825 h 371475"/>
                <a:gd name="connsiteX2" fmla="*/ 822325 w 1059392"/>
                <a:gd name="connsiteY2" fmla="*/ 212725 h 371475"/>
                <a:gd name="connsiteX3" fmla="*/ 1019175 w 1059392"/>
                <a:gd name="connsiteY3" fmla="*/ 292100 h 371475"/>
                <a:gd name="connsiteX4" fmla="*/ 965200 w 1059392"/>
                <a:gd name="connsiteY4" fmla="*/ 146050 h 371475"/>
                <a:gd name="connsiteX5" fmla="*/ 368300 w 1059392"/>
                <a:gd name="connsiteY5" fmla="*/ 22225 h 371475"/>
                <a:gd name="connsiteX6" fmla="*/ 34925 w 1059392"/>
                <a:gd name="connsiteY6" fmla="*/ 330200 h 371475"/>
                <a:gd name="connsiteX7" fmla="*/ 279400 w 1059392"/>
                <a:gd name="connsiteY7" fmla="*/ 371475 h 371475"/>
                <a:gd name="connsiteX8" fmla="*/ 225425 w 1059392"/>
                <a:gd name="connsiteY8" fmla="*/ 263525 h 371475"/>
                <a:gd name="connsiteX0" fmla="*/ 225425 w 1059392"/>
                <a:gd name="connsiteY0" fmla="*/ 263525 h 371475"/>
                <a:gd name="connsiteX1" fmla="*/ 508000 w 1059392"/>
                <a:gd name="connsiteY1" fmla="*/ 123825 h 371475"/>
                <a:gd name="connsiteX2" fmla="*/ 822325 w 1059392"/>
                <a:gd name="connsiteY2" fmla="*/ 212725 h 371475"/>
                <a:gd name="connsiteX3" fmla="*/ 1019175 w 1059392"/>
                <a:gd name="connsiteY3" fmla="*/ 292100 h 371475"/>
                <a:gd name="connsiteX4" fmla="*/ 965200 w 1059392"/>
                <a:gd name="connsiteY4" fmla="*/ 146050 h 371475"/>
                <a:gd name="connsiteX5" fmla="*/ 368300 w 1059392"/>
                <a:gd name="connsiteY5" fmla="*/ 22225 h 371475"/>
                <a:gd name="connsiteX6" fmla="*/ 34925 w 1059392"/>
                <a:gd name="connsiteY6" fmla="*/ 330200 h 371475"/>
                <a:gd name="connsiteX7" fmla="*/ 279400 w 1059392"/>
                <a:gd name="connsiteY7" fmla="*/ 371475 h 371475"/>
                <a:gd name="connsiteX8" fmla="*/ 225425 w 1059392"/>
                <a:gd name="connsiteY8" fmla="*/ 263525 h 371475"/>
                <a:gd name="connsiteX0" fmla="*/ 225425 w 1059392"/>
                <a:gd name="connsiteY0" fmla="*/ 263525 h 371475"/>
                <a:gd name="connsiteX1" fmla="*/ 508000 w 1059392"/>
                <a:gd name="connsiteY1" fmla="*/ 123825 h 371475"/>
                <a:gd name="connsiteX2" fmla="*/ 822325 w 1059392"/>
                <a:gd name="connsiteY2" fmla="*/ 212725 h 371475"/>
                <a:gd name="connsiteX3" fmla="*/ 1019175 w 1059392"/>
                <a:gd name="connsiteY3" fmla="*/ 292100 h 371475"/>
                <a:gd name="connsiteX4" fmla="*/ 965200 w 1059392"/>
                <a:gd name="connsiteY4" fmla="*/ 146050 h 371475"/>
                <a:gd name="connsiteX5" fmla="*/ 368300 w 1059392"/>
                <a:gd name="connsiteY5" fmla="*/ 22225 h 371475"/>
                <a:gd name="connsiteX6" fmla="*/ 34925 w 1059392"/>
                <a:gd name="connsiteY6" fmla="*/ 330200 h 371475"/>
                <a:gd name="connsiteX7" fmla="*/ 279400 w 1059392"/>
                <a:gd name="connsiteY7" fmla="*/ 371475 h 371475"/>
                <a:gd name="connsiteX8" fmla="*/ 225425 w 1059392"/>
                <a:gd name="connsiteY8" fmla="*/ 263525 h 371475"/>
                <a:gd name="connsiteX0" fmla="*/ 225425 w 1059392"/>
                <a:gd name="connsiteY0" fmla="*/ 263525 h 371475"/>
                <a:gd name="connsiteX1" fmla="*/ 508000 w 1059392"/>
                <a:gd name="connsiteY1" fmla="*/ 123825 h 371475"/>
                <a:gd name="connsiteX2" fmla="*/ 822325 w 1059392"/>
                <a:gd name="connsiteY2" fmla="*/ 212725 h 371475"/>
                <a:gd name="connsiteX3" fmla="*/ 1019175 w 1059392"/>
                <a:gd name="connsiteY3" fmla="*/ 292100 h 371475"/>
                <a:gd name="connsiteX4" fmla="*/ 965200 w 1059392"/>
                <a:gd name="connsiteY4" fmla="*/ 146050 h 371475"/>
                <a:gd name="connsiteX5" fmla="*/ 368300 w 1059392"/>
                <a:gd name="connsiteY5" fmla="*/ 22225 h 371475"/>
                <a:gd name="connsiteX6" fmla="*/ 34925 w 1059392"/>
                <a:gd name="connsiteY6" fmla="*/ 330200 h 371475"/>
                <a:gd name="connsiteX7" fmla="*/ 279400 w 1059392"/>
                <a:gd name="connsiteY7" fmla="*/ 371475 h 371475"/>
                <a:gd name="connsiteX8" fmla="*/ 225425 w 1059392"/>
                <a:gd name="connsiteY8" fmla="*/ 263525 h 371475"/>
                <a:gd name="connsiteX0" fmla="*/ 225425 w 1059392"/>
                <a:gd name="connsiteY0" fmla="*/ 263525 h 371475"/>
                <a:gd name="connsiteX1" fmla="*/ 508000 w 1059392"/>
                <a:gd name="connsiteY1" fmla="*/ 123825 h 371475"/>
                <a:gd name="connsiteX2" fmla="*/ 822325 w 1059392"/>
                <a:gd name="connsiteY2" fmla="*/ 212725 h 371475"/>
                <a:gd name="connsiteX3" fmla="*/ 1019175 w 1059392"/>
                <a:gd name="connsiteY3" fmla="*/ 292100 h 371475"/>
                <a:gd name="connsiteX4" fmla="*/ 965200 w 1059392"/>
                <a:gd name="connsiteY4" fmla="*/ 146050 h 371475"/>
                <a:gd name="connsiteX5" fmla="*/ 368300 w 1059392"/>
                <a:gd name="connsiteY5" fmla="*/ 22225 h 371475"/>
                <a:gd name="connsiteX6" fmla="*/ 34925 w 1059392"/>
                <a:gd name="connsiteY6" fmla="*/ 330200 h 371475"/>
                <a:gd name="connsiteX7" fmla="*/ 279400 w 1059392"/>
                <a:gd name="connsiteY7" fmla="*/ 371475 h 371475"/>
                <a:gd name="connsiteX8" fmla="*/ 225425 w 1059392"/>
                <a:gd name="connsiteY8" fmla="*/ 263525 h 371475"/>
                <a:gd name="connsiteX0" fmla="*/ 225425 w 1059392"/>
                <a:gd name="connsiteY0" fmla="*/ 263525 h 371475"/>
                <a:gd name="connsiteX1" fmla="*/ 508000 w 1059392"/>
                <a:gd name="connsiteY1" fmla="*/ 123825 h 371475"/>
                <a:gd name="connsiteX2" fmla="*/ 822325 w 1059392"/>
                <a:gd name="connsiteY2" fmla="*/ 212725 h 371475"/>
                <a:gd name="connsiteX3" fmla="*/ 1019175 w 1059392"/>
                <a:gd name="connsiteY3" fmla="*/ 292100 h 371475"/>
                <a:gd name="connsiteX4" fmla="*/ 965200 w 1059392"/>
                <a:gd name="connsiteY4" fmla="*/ 146050 h 371475"/>
                <a:gd name="connsiteX5" fmla="*/ 368300 w 1059392"/>
                <a:gd name="connsiteY5" fmla="*/ 22225 h 371475"/>
                <a:gd name="connsiteX6" fmla="*/ 34925 w 1059392"/>
                <a:gd name="connsiteY6" fmla="*/ 330200 h 371475"/>
                <a:gd name="connsiteX7" fmla="*/ 279400 w 1059392"/>
                <a:gd name="connsiteY7" fmla="*/ 371475 h 371475"/>
                <a:gd name="connsiteX8" fmla="*/ 225425 w 1059392"/>
                <a:gd name="connsiteY8" fmla="*/ 263525 h 371475"/>
                <a:gd name="connsiteX0" fmla="*/ 225425 w 1059392"/>
                <a:gd name="connsiteY0" fmla="*/ 263525 h 371475"/>
                <a:gd name="connsiteX1" fmla="*/ 508000 w 1059392"/>
                <a:gd name="connsiteY1" fmla="*/ 123825 h 371475"/>
                <a:gd name="connsiteX2" fmla="*/ 822325 w 1059392"/>
                <a:gd name="connsiteY2" fmla="*/ 212725 h 371475"/>
                <a:gd name="connsiteX3" fmla="*/ 1019175 w 1059392"/>
                <a:gd name="connsiteY3" fmla="*/ 292100 h 371475"/>
                <a:gd name="connsiteX4" fmla="*/ 965200 w 1059392"/>
                <a:gd name="connsiteY4" fmla="*/ 146050 h 371475"/>
                <a:gd name="connsiteX5" fmla="*/ 368300 w 1059392"/>
                <a:gd name="connsiteY5" fmla="*/ 22225 h 371475"/>
                <a:gd name="connsiteX6" fmla="*/ 34925 w 1059392"/>
                <a:gd name="connsiteY6" fmla="*/ 330200 h 371475"/>
                <a:gd name="connsiteX7" fmla="*/ 279400 w 1059392"/>
                <a:gd name="connsiteY7" fmla="*/ 371475 h 371475"/>
                <a:gd name="connsiteX8" fmla="*/ 225425 w 1059392"/>
                <a:gd name="connsiteY8" fmla="*/ 263525 h 371475"/>
                <a:gd name="connsiteX0" fmla="*/ 225425 w 1059392"/>
                <a:gd name="connsiteY0" fmla="*/ 263525 h 405342"/>
                <a:gd name="connsiteX1" fmla="*/ 508000 w 1059392"/>
                <a:gd name="connsiteY1" fmla="*/ 123825 h 405342"/>
                <a:gd name="connsiteX2" fmla="*/ 822325 w 1059392"/>
                <a:gd name="connsiteY2" fmla="*/ 212725 h 405342"/>
                <a:gd name="connsiteX3" fmla="*/ 1019175 w 1059392"/>
                <a:gd name="connsiteY3" fmla="*/ 292100 h 405342"/>
                <a:gd name="connsiteX4" fmla="*/ 965200 w 1059392"/>
                <a:gd name="connsiteY4" fmla="*/ 146050 h 405342"/>
                <a:gd name="connsiteX5" fmla="*/ 368300 w 1059392"/>
                <a:gd name="connsiteY5" fmla="*/ 22225 h 405342"/>
                <a:gd name="connsiteX6" fmla="*/ 34925 w 1059392"/>
                <a:gd name="connsiteY6" fmla="*/ 330200 h 405342"/>
                <a:gd name="connsiteX7" fmla="*/ 279400 w 1059392"/>
                <a:gd name="connsiteY7" fmla="*/ 371475 h 405342"/>
                <a:gd name="connsiteX8" fmla="*/ 225425 w 1059392"/>
                <a:gd name="connsiteY8" fmla="*/ 263525 h 405342"/>
                <a:gd name="connsiteX0" fmla="*/ 225425 w 1059392"/>
                <a:gd name="connsiteY0" fmla="*/ 263525 h 405342"/>
                <a:gd name="connsiteX1" fmla="*/ 508000 w 1059392"/>
                <a:gd name="connsiteY1" fmla="*/ 123825 h 405342"/>
                <a:gd name="connsiteX2" fmla="*/ 822325 w 1059392"/>
                <a:gd name="connsiteY2" fmla="*/ 212725 h 405342"/>
                <a:gd name="connsiteX3" fmla="*/ 1019175 w 1059392"/>
                <a:gd name="connsiteY3" fmla="*/ 292100 h 405342"/>
                <a:gd name="connsiteX4" fmla="*/ 965200 w 1059392"/>
                <a:gd name="connsiteY4" fmla="*/ 146050 h 405342"/>
                <a:gd name="connsiteX5" fmla="*/ 368300 w 1059392"/>
                <a:gd name="connsiteY5" fmla="*/ 22225 h 405342"/>
                <a:gd name="connsiteX6" fmla="*/ 34925 w 1059392"/>
                <a:gd name="connsiteY6" fmla="*/ 330200 h 405342"/>
                <a:gd name="connsiteX7" fmla="*/ 279400 w 1059392"/>
                <a:gd name="connsiteY7" fmla="*/ 371475 h 405342"/>
                <a:gd name="connsiteX8" fmla="*/ 225425 w 1059392"/>
                <a:gd name="connsiteY8" fmla="*/ 263525 h 405342"/>
                <a:gd name="connsiteX0" fmla="*/ 225425 w 1059392"/>
                <a:gd name="connsiteY0" fmla="*/ 263525 h 405342"/>
                <a:gd name="connsiteX1" fmla="*/ 508000 w 1059392"/>
                <a:gd name="connsiteY1" fmla="*/ 123825 h 405342"/>
                <a:gd name="connsiteX2" fmla="*/ 822325 w 1059392"/>
                <a:gd name="connsiteY2" fmla="*/ 212725 h 405342"/>
                <a:gd name="connsiteX3" fmla="*/ 1019175 w 1059392"/>
                <a:gd name="connsiteY3" fmla="*/ 292100 h 405342"/>
                <a:gd name="connsiteX4" fmla="*/ 965200 w 1059392"/>
                <a:gd name="connsiteY4" fmla="*/ 146050 h 405342"/>
                <a:gd name="connsiteX5" fmla="*/ 368300 w 1059392"/>
                <a:gd name="connsiteY5" fmla="*/ 22225 h 405342"/>
                <a:gd name="connsiteX6" fmla="*/ 34925 w 1059392"/>
                <a:gd name="connsiteY6" fmla="*/ 330200 h 405342"/>
                <a:gd name="connsiteX7" fmla="*/ 279400 w 1059392"/>
                <a:gd name="connsiteY7" fmla="*/ 371475 h 405342"/>
                <a:gd name="connsiteX8" fmla="*/ 225425 w 1059392"/>
                <a:gd name="connsiteY8" fmla="*/ 263525 h 405342"/>
                <a:gd name="connsiteX0" fmla="*/ 225425 w 1059392"/>
                <a:gd name="connsiteY0" fmla="*/ 263525 h 405342"/>
                <a:gd name="connsiteX1" fmla="*/ 508000 w 1059392"/>
                <a:gd name="connsiteY1" fmla="*/ 123825 h 405342"/>
                <a:gd name="connsiteX2" fmla="*/ 822325 w 1059392"/>
                <a:gd name="connsiteY2" fmla="*/ 212725 h 405342"/>
                <a:gd name="connsiteX3" fmla="*/ 1019175 w 1059392"/>
                <a:gd name="connsiteY3" fmla="*/ 292100 h 405342"/>
                <a:gd name="connsiteX4" fmla="*/ 965200 w 1059392"/>
                <a:gd name="connsiteY4" fmla="*/ 146050 h 405342"/>
                <a:gd name="connsiteX5" fmla="*/ 368300 w 1059392"/>
                <a:gd name="connsiteY5" fmla="*/ 22225 h 405342"/>
                <a:gd name="connsiteX6" fmla="*/ 34925 w 1059392"/>
                <a:gd name="connsiteY6" fmla="*/ 330200 h 405342"/>
                <a:gd name="connsiteX7" fmla="*/ 279400 w 1059392"/>
                <a:gd name="connsiteY7" fmla="*/ 371475 h 405342"/>
                <a:gd name="connsiteX8" fmla="*/ 225425 w 1059392"/>
                <a:gd name="connsiteY8" fmla="*/ 263525 h 405342"/>
                <a:gd name="connsiteX0" fmla="*/ 225425 w 1059392"/>
                <a:gd name="connsiteY0" fmla="*/ 241300 h 383117"/>
                <a:gd name="connsiteX1" fmla="*/ 508000 w 1059392"/>
                <a:gd name="connsiteY1" fmla="*/ 101600 h 383117"/>
                <a:gd name="connsiteX2" fmla="*/ 822325 w 1059392"/>
                <a:gd name="connsiteY2" fmla="*/ 190500 h 383117"/>
                <a:gd name="connsiteX3" fmla="*/ 1019175 w 1059392"/>
                <a:gd name="connsiteY3" fmla="*/ 269875 h 383117"/>
                <a:gd name="connsiteX4" fmla="*/ 965200 w 1059392"/>
                <a:gd name="connsiteY4" fmla="*/ 123825 h 383117"/>
                <a:gd name="connsiteX5" fmla="*/ 368300 w 1059392"/>
                <a:gd name="connsiteY5" fmla="*/ 0 h 383117"/>
                <a:gd name="connsiteX6" fmla="*/ 34925 w 1059392"/>
                <a:gd name="connsiteY6" fmla="*/ 307975 h 383117"/>
                <a:gd name="connsiteX7" fmla="*/ 279400 w 1059392"/>
                <a:gd name="connsiteY7" fmla="*/ 349250 h 383117"/>
                <a:gd name="connsiteX8" fmla="*/ 225425 w 1059392"/>
                <a:gd name="connsiteY8" fmla="*/ 241300 h 383117"/>
                <a:gd name="connsiteX0" fmla="*/ 225425 w 1059392"/>
                <a:gd name="connsiteY0" fmla="*/ 241300 h 383117"/>
                <a:gd name="connsiteX1" fmla="*/ 508000 w 1059392"/>
                <a:gd name="connsiteY1" fmla="*/ 101600 h 383117"/>
                <a:gd name="connsiteX2" fmla="*/ 822325 w 1059392"/>
                <a:gd name="connsiteY2" fmla="*/ 190500 h 383117"/>
                <a:gd name="connsiteX3" fmla="*/ 1019175 w 1059392"/>
                <a:gd name="connsiteY3" fmla="*/ 269875 h 383117"/>
                <a:gd name="connsiteX4" fmla="*/ 965200 w 1059392"/>
                <a:gd name="connsiteY4" fmla="*/ 123825 h 383117"/>
                <a:gd name="connsiteX5" fmla="*/ 368300 w 1059392"/>
                <a:gd name="connsiteY5" fmla="*/ 0 h 383117"/>
                <a:gd name="connsiteX6" fmla="*/ 34925 w 1059392"/>
                <a:gd name="connsiteY6" fmla="*/ 307975 h 383117"/>
                <a:gd name="connsiteX7" fmla="*/ 279400 w 1059392"/>
                <a:gd name="connsiteY7" fmla="*/ 349250 h 383117"/>
                <a:gd name="connsiteX8" fmla="*/ 225425 w 1059392"/>
                <a:gd name="connsiteY8" fmla="*/ 241300 h 383117"/>
                <a:gd name="connsiteX0" fmla="*/ 225425 w 1059392"/>
                <a:gd name="connsiteY0" fmla="*/ 241300 h 442648"/>
                <a:gd name="connsiteX1" fmla="*/ 508000 w 1059392"/>
                <a:gd name="connsiteY1" fmla="*/ 101600 h 442648"/>
                <a:gd name="connsiteX2" fmla="*/ 822325 w 1059392"/>
                <a:gd name="connsiteY2" fmla="*/ 190500 h 442648"/>
                <a:gd name="connsiteX3" fmla="*/ 1019175 w 1059392"/>
                <a:gd name="connsiteY3" fmla="*/ 269875 h 442648"/>
                <a:gd name="connsiteX4" fmla="*/ 965200 w 1059392"/>
                <a:gd name="connsiteY4" fmla="*/ 123825 h 442648"/>
                <a:gd name="connsiteX5" fmla="*/ 368300 w 1059392"/>
                <a:gd name="connsiteY5" fmla="*/ 0 h 442648"/>
                <a:gd name="connsiteX6" fmla="*/ 34925 w 1059392"/>
                <a:gd name="connsiteY6" fmla="*/ 307975 h 442648"/>
                <a:gd name="connsiteX7" fmla="*/ 412750 w 1059392"/>
                <a:gd name="connsiteY7" fmla="*/ 408781 h 442648"/>
                <a:gd name="connsiteX8" fmla="*/ 225425 w 1059392"/>
                <a:gd name="connsiteY8" fmla="*/ 241300 h 442648"/>
                <a:gd name="connsiteX0" fmla="*/ 225425 w 1059392"/>
                <a:gd name="connsiteY0" fmla="*/ 241300 h 408781"/>
                <a:gd name="connsiteX1" fmla="*/ 508000 w 1059392"/>
                <a:gd name="connsiteY1" fmla="*/ 101600 h 408781"/>
                <a:gd name="connsiteX2" fmla="*/ 822325 w 1059392"/>
                <a:gd name="connsiteY2" fmla="*/ 190500 h 408781"/>
                <a:gd name="connsiteX3" fmla="*/ 1019175 w 1059392"/>
                <a:gd name="connsiteY3" fmla="*/ 269875 h 408781"/>
                <a:gd name="connsiteX4" fmla="*/ 965200 w 1059392"/>
                <a:gd name="connsiteY4" fmla="*/ 123825 h 408781"/>
                <a:gd name="connsiteX5" fmla="*/ 368300 w 1059392"/>
                <a:gd name="connsiteY5" fmla="*/ 0 h 408781"/>
                <a:gd name="connsiteX6" fmla="*/ 34925 w 1059392"/>
                <a:gd name="connsiteY6" fmla="*/ 307975 h 408781"/>
                <a:gd name="connsiteX7" fmla="*/ 412750 w 1059392"/>
                <a:gd name="connsiteY7" fmla="*/ 408781 h 408781"/>
                <a:gd name="connsiteX8" fmla="*/ 225425 w 1059392"/>
                <a:gd name="connsiteY8" fmla="*/ 241300 h 408781"/>
                <a:gd name="connsiteX0" fmla="*/ 225425 w 1059392"/>
                <a:gd name="connsiteY0" fmla="*/ 241300 h 408781"/>
                <a:gd name="connsiteX1" fmla="*/ 508000 w 1059392"/>
                <a:gd name="connsiteY1" fmla="*/ 101600 h 408781"/>
                <a:gd name="connsiteX2" fmla="*/ 822325 w 1059392"/>
                <a:gd name="connsiteY2" fmla="*/ 190500 h 408781"/>
                <a:gd name="connsiteX3" fmla="*/ 1019175 w 1059392"/>
                <a:gd name="connsiteY3" fmla="*/ 269875 h 408781"/>
                <a:gd name="connsiteX4" fmla="*/ 965200 w 1059392"/>
                <a:gd name="connsiteY4" fmla="*/ 123825 h 408781"/>
                <a:gd name="connsiteX5" fmla="*/ 368300 w 1059392"/>
                <a:gd name="connsiteY5" fmla="*/ 0 h 408781"/>
                <a:gd name="connsiteX6" fmla="*/ 34925 w 1059392"/>
                <a:gd name="connsiteY6" fmla="*/ 307975 h 408781"/>
                <a:gd name="connsiteX7" fmla="*/ 412750 w 1059392"/>
                <a:gd name="connsiteY7" fmla="*/ 408781 h 408781"/>
                <a:gd name="connsiteX8" fmla="*/ 225425 w 1059392"/>
                <a:gd name="connsiteY8" fmla="*/ 241300 h 408781"/>
                <a:gd name="connsiteX0" fmla="*/ 225425 w 1059392"/>
                <a:gd name="connsiteY0" fmla="*/ 241300 h 411162"/>
                <a:gd name="connsiteX1" fmla="*/ 508000 w 1059392"/>
                <a:gd name="connsiteY1" fmla="*/ 101600 h 411162"/>
                <a:gd name="connsiteX2" fmla="*/ 822325 w 1059392"/>
                <a:gd name="connsiteY2" fmla="*/ 190500 h 411162"/>
                <a:gd name="connsiteX3" fmla="*/ 1019175 w 1059392"/>
                <a:gd name="connsiteY3" fmla="*/ 269875 h 411162"/>
                <a:gd name="connsiteX4" fmla="*/ 965200 w 1059392"/>
                <a:gd name="connsiteY4" fmla="*/ 123825 h 411162"/>
                <a:gd name="connsiteX5" fmla="*/ 368300 w 1059392"/>
                <a:gd name="connsiteY5" fmla="*/ 0 h 411162"/>
                <a:gd name="connsiteX6" fmla="*/ 34925 w 1059392"/>
                <a:gd name="connsiteY6" fmla="*/ 307975 h 411162"/>
                <a:gd name="connsiteX7" fmla="*/ 412750 w 1059392"/>
                <a:gd name="connsiteY7" fmla="*/ 408781 h 411162"/>
                <a:gd name="connsiteX8" fmla="*/ 343694 w 1059392"/>
                <a:gd name="connsiteY8" fmla="*/ 322263 h 411162"/>
                <a:gd name="connsiteX9" fmla="*/ 225425 w 1059392"/>
                <a:gd name="connsiteY9" fmla="*/ 241300 h 411162"/>
                <a:gd name="connsiteX0" fmla="*/ 225425 w 1059392"/>
                <a:gd name="connsiteY0" fmla="*/ 241300 h 411162"/>
                <a:gd name="connsiteX1" fmla="*/ 508000 w 1059392"/>
                <a:gd name="connsiteY1" fmla="*/ 101600 h 411162"/>
                <a:gd name="connsiteX2" fmla="*/ 822325 w 1059392"/>
                <a:gd name="connsiteY2" fmla="*/ 190500 h 411162"/>
                <a:gd name="connsiteX3" fmla="*/ 1019175 w 1059392"/>
                <a:gd name="connsiteY3" fmla="*/ 269875 h 411162"/>
                <a:gd name="connsiteX4" fmla="*/ 965200 w 1059392"/>
                <a:gd name="connsiteY4" fmla="*/ 123825 h 411162"/>
                <a:gd name="connsiteX5" fmla="*/ 368300 w 1059392"/>
                <a:gd name="connsiteY5" fmla="*/ 0 h 411162"/>
                <a:gd name="connsiteX6" fmla="*/ 34925 w 1059392"/>
                <a:gd name="connsiteY6" fmla="*/ 307975 h 411162"/>
                <a:gd name="connsiteX7" fmla="*/ 412750 w 1059392"/>
                <a:gd name="connsiteY7" fmla="*/ 408781 h 411162"/>
                <a:gd name="connsiteX8" fmla="*/ 384175 w 1059392"/>
                <a:gd name="connsiteY8" fmla="*/ 365124 h 411162"/>
                <a:gd name="connsiteX9" fmla="*/ 225425 w 1059392"/>
                <a:gd name="connsiteY9" fmla="*/ 241300 h 411162"/>
                <a:gd name="connsiteX0" fmla="*/ 225425 w 1059392"/>
                <a:gd name="connsiteY0" fmla="*/ 241300 h 408781"/>
                <a:gd name="connsiteX1" fmla="*/ 508000 w 1059392"/>
                <a:gd name="connsiteY1" fmla="*/ 101600 h 408781"/>
                <a:gd name="connsiteX2" fmla="*/ 822325 w 1059392"/>
                <a:gd name="connsiteY2" fmla="*/ 190500 h 408781"/>
                <a:gd name="connsiteX3" fmla="*/ 1019175 w 1059392"/>
                <a:gd name="connsiteY3" fmla="*/ 269875 h 408781"/>
                <a:gd name="connsiteX4" fmla="*/ 965200 w 1059392"/>
                <a:gd name="connsiteY4" fmla="*/ 123825 h 408781"/>
                <a:gd name="connsiteX5" fmla="*/ 368300 w 1059392"/>
                <a:gd name="connsiteY5" fmla="*/ 0 h 408781"/>
                <a:gd name="connsiteX6" fmla="*/ 34925 w 1059392"/>
                <a:gd name="connsiteY6" fmla="*/ 307975 h 408781"/>
                <a:gd name="connsiteX7" fmla="*/ 412750 w 1059392"/>
                <a:gd name="connsiteY7" fmla="*/ 408781 h 408781"/>
                <a:gd name="connsiteX8" fmla="*/ 384175 w 1059392"/>
                <a:gd name="connsiteY8" fmla="*/ 365124 h 408781"/>
                <a:gd name="connsiteX9" fmla="*/ 225425 w 1059392"/>
                <a:gd name="connsiteY9" fmla="*/ 241300 h 408781"/>
                <a:gd name="connsiteX0" fmla="*/ 225425 w 1059392"/>
                <a:gd name="connsiteY0" fmla="*/ 241300 h 408913"/>
                <a:gd name="connsiteX1" fmla="*/ 508000 w 1059392"/>
                <a:gd name="connsiteY1" fmla="*/ 101600 h 408913"/>
                <a:gd name="connsiteX2" fmla="*/ 822325 w 1059392"/>
                <a:gd name="connsiteY2" fmla="*/ 190500 h 408913"/>
                <a:gd name="connsiteX3" fmla="*/ 1019175 w 1059392"/>
                <a:gd name="connsiteY3" fmla="*/ 269875 h 408913"/>
                <a:gd name="connsiteX4" fmla="*/ 965200 w 1059392"/>
                <a:gd name="connsiteY4" fmla="*/ 123825 h 408913"/>
                <a:gd name="connsiteX5" fmla="*/ 368300 w 1059392"/>
                <a:gd name="connsiteY5" fmla="*/ 0 h 408913"/>
                <a:gd name="connsiteX6" fmla="*/ 34925 w 1059392"/>
                <a:gd name="connsiteY6" fmla="*/ 307975 h 408913"/>
                <a:gd name="connsiteX7" fmla="*/ 412750 w 1059392"/>
                <a:gd name="connsiteY7" fmla="*/ 408781 h 408913"/>
                <a:gd name="connsiteX8" fmla="*/ 381000 w 1059392"/>
                <a:gd name="connsiteY8" fmla="*/ 381000 h 408913"/>
                <a:gd name="connsiteX9" fmla="*/ 225425 w 1059392"/>
                <a:gd name="connsiteY9" fmla="*/ 241300 h 408913"/>
                <a:gd name="connsiteX0" fmla="*/ 225425 w 1059392"/>
                <a:gd name="connsiteY0" fmla="*/ 241300 h 408781"/>
                <a:gd name="connsiteX1" fmla="*/ 508000 w 1059392"/>
                <a:gd name="connsiteY1" fmla="*/ 101600 h 408781"/>
                <a:gd name="connsiteX2" fmla="*/ 822325 w 1059392"/>
                <a:gd name="connsiteY2" fmla="*/ 190500 h 408781"/>
                <a:gd name="connsiteX3" fmla="*/ 1019175 w 1059392"/>
                <a:gd name="connsiteY3" fmla="*/ 269875 h 408781"/>
                <a:gd name="connsiteX4" fmla="*/ 965200 w 1059392"/>
                <a:gd name="connsiteY4" fmla="*/ 123825 h 408781"/>
                <a:gd name="connsiteX5" fmla="*/ 368300 w 1059392"/>
                <a:gd name="connsiteY5" fmla="*/ 0 h 408781"/>
                <a:gd name="connsiteX6" fmla="*/ 34925 w 1059392"/>
                <a:gd name="connsiteY6" fmla="*/ 307975 h 408781"/>
                <a:gd name="connsiteX7" fmla="*/ 412750 w 1059392"/>
                <a:gd name="connsiteY7" fmla="*/ 408781 h 408781"/>
                <a:gd name="connsiteX8" fmla="*/ 369094 w 1059392"/>
                <a:gd name="connsiteY8" fmla="*/ 357188 h 408781"/>
                <a:gd name="connsiteX9" fmla="*/ 225425 w 1059392"/>
                <a:gd name="connsiteY9" fmla="*/ 241300 h 408781"/>
                <a:gd name="connsiteX0" fmla="*/ 225425 w 1059392"/>
                <a:gd name="connsiteY0" fmla="*/ 241300 h 408781"/>
                <a:gd name="connsiteX1" fmla="*/ 508000 w 1059392"/>
                <a:gd name="connsiteY1" fmla="*/ 101600 h 408781"/>
                <a:gd name="connsiteX2" fmla="*/ 822325 w 1059392"/>
                <a:gd name="connsiteY2" fmla="*/ 190500 h 408781"/>
                <a:gd name="connsiteX3" fmla="*/ 1019175 w 1059392"/>
                <a:gd name="connsiteY3" fmla="*/ 269875 h 408781"/>
                <a:gd name="connsiteX4" fmla="*/ 965200 w 1059392"/>
                <a:gd name="connsiteY4" fmla="*/ 123825 h 408781"/>
                <a:gd name="connsiteX5" fmla="*/ 368300 w 1059392"/>
                <a:gd name="connsiteY5" fmla="*/ 0 h 408781"/>
                <a:gd name="connsiteX6" fmla="*/ 34925 w 1059392"/>
                <a:gd name="connsiteY6" fmla="*/ 307975 h 408781"/>
                <a:gd name="connsiteX7" fmla="*/ 412750 w 1059392"/>
                <a:gd name="connsiteY7" fmla="*/ 408781 h 408781"/>
                <a:gd name="connsiteX8" fmla="*/ 369094 w 1059392"/>
                <a:gd name="connsiteY8" fmla="*/ 357188 h 408781"/>
                <a:gd name="connsiteX9" fmla="*/ 225425 w 1059392"/>
                <a:gd name="connsiteY9" fmla="*/ 241300 h 408781"/>
                <a:gd name="connsiteX0" fmla="*/ 225425 w 1059392"/>
                <a:gd name="connsiteY0" fmla="*/ 241300 h 408781"/>
                <a:gd name="connsiteX1" fmla="*/ 508000 w 1059392"/>
                <a:gd name="connsiteY1" fmla="*/ 101600 h 408781"/>
                <a:gd name="connsiteX2" fmla="*/ 822325 w 1059392"/>
                <a:gd name="connsiteY2" fmla="*/ 190500 h 408781"/>
                <a:gd name="connsiteX3" fmla="*/ 1019175 w 1059392"/>
                <a:gd name="connsiteY3" fmla="*/ 269875 h 408781"/>
                <a:gd name="connsiteX4" fmla="*/ 965200 w 1059392"/>
                <a:gd name="connsiteY4" fmla="*/ 123825 h 408781"/>
                <a:gd name="connsiteX5" fmla="*/ 368300 w 1059392"/>
                <a:gd name="connsiteY5" fmla="*/ 0 h 408781"/>
                <a:gd name="connsiteX6" fmla="*/ 34925 w 1059392"/>
                <a:gd name="connsiteY6" fmla="*/ 307975 h 408781"/>
                <a:gd name="connsiteX7" fmla="*/ 412750 w 1059392"/>
                <a:gd name="connsiteY7" fmla="*/ 408781 h 408781"/>
                <a:gd name="connsiteX8" fmla="*/ 369094 w 1059392"/>
                <a:gd name="connsiteY8" fmla="*/ 357188 h 408781"/>
                <a:gd name="connsiteX9" fmla="*/ 225425 w 1059392"/>
                <a:gd name="connsiteY9" fmla="*/ 241300 h 408781"/>
                <a:gd name="connsiteX0" fmla="*/ 225425 w 1059392"/>
                <a:gd name="connsiteY0" fmla="*/ 241300 h 408781"/>
                <a:gd name="connsiteX1" fmla="*/ 508000 w 1059392"/>
                <a:gd name="connsiteY1" fmla="*/ 101600 h 408781"/>
                <a:gd name="connsiteX2" fmla="*/ 822325 w 1059392"/>
                <a:gd name="connsiteY2" fmla="*/ 190500 h 408781"/>
                <a:gd name="connsiteX3" fmla="*/ 1019175 w 1059392"/>
                <a:gd name="connsiteY3" fmla="*/ 269875 h 408781"/>
                <a:gd name="connsiteX4" fmla="*/ 965200 w 1059392"/>
                <a:gd name="connsiteY4" fmla="*/ 123825 h 408781"/>
                <a:gd name="connsiteX5" fmla="*/ 368300 w 1059392"/>
                <a:gd name="connsiteY5" fmla="*/ 0 h 408781"/>
                <a:gd name="connsiteX6" fmla="*/ 34925 w 1059392"/>
                <a:gd name="connsiteY6" fmla="*/ 307975 h 408781"/>
                <a:gd name="connsiteX7" fmla="*/ 412750 w 1059392"/>
                <a:gd name="connsiteY7" fmla="*/ 408781 h 408781"/>
                <a:gd name="connsiteX8" fmla="*/ 369094 w 1059392"/>
                <a:gd name="connsiteY8" fmla="*/ 357188 h 408781"/>
                <a:gd name="connsiteX9" fmla="*/ 225425 w 1059392"/>
                <a:gd name="connsiteY9" fmla="*/ 241300 h 408781"/>
                <a:gd name="connsiteX0" fmla="*/ 225425 w 1059392"/>
                <a:gd name="connsiteY0" fmla="*/ 241300 h 408781"/>
                <a:gd name="connsiteX1" fmla="*/ 508000 w 1059392"/>
                <a:gd name="connsiteY1" fmla="*/ 101600 h 408781"/>
                <a:gd name="connsiteX2" fmla="*/ 822325 w 1059392"/>
                <a:gd name="connsiteY2" fmla="*/ 190500 h 408781"/>
                <a:gd name="connsiteX3" fmla="*/ 1019175 w 1059392"/>
                <a:gd name="connsiteY3" fmla="*/ 269875 h 408781"/>
                <a:gd name="connsiteX4" fmla="*/ 965200 w 1059392"/>
                <a:gd name="connsiteY4" fmla="*/ 123825 h 408781"/>
                <a:gd name="connsiteX5" fmla="*/ 368300 w 1059392"/>
                <a:gd name="connsiteY5" fmla="*/ 0 h 408781"/>
                <a:gd name="connsiteX6" fmla="*/ 34925 w 1059392"/>
                <a:gd name="connsiteY6" fmla="*/ 307975 h 408781"/>
                <a:gd name="connsiteX7" fmla="*/ 412750 w 1059392"/>
                <a:gd name="connsiteY7" fmla="*/ 408781 h 408781"/>
                <a:gd name="connsiteX8" fmla="*/ 369094 w 1059392"/>
                <a:gd name="connsiteY8" fmla="*/ 357188 h 408781"/>
                <a:gd name="connsiteX9" fmla="*/ 225425 w 1059392"/>
                <a:gd name="connsiteY9" fmla="*/ 241300 h 408781"/>
                <a:gd name="connsiteX0" fmla="*/ 225425 w 1059392"/>
                <a:gd name="connsiteY0" fmla="*/ 241300 h 409972"/>
                <a:gd name="connsiteX1" fmla="*/ 508000 w 1059392"/>
                <a:gd name="connsiteY1" fmla="*/ 101600 h 409972"/>
                <a:gd name="connsiteX2" fmla="*/ 822325 w 1059392"/>
                <a:gd name="connsiteY2" fmla="*/ 190500 h 409972"/>
                <a:gd name="connsiteX3" fmla="*/ 1019175 w 1059392"/>
                <a:gd name="connsiteY3" fmla="*/ 269875 h 409972"/>
                <a:gd name="connsiteX4" fmla="*/ 965200 w 1059392"/>
                <a:gd name="connsiteY4" fmla="*/ 123825 h 409972"/>
                <a:gd name="connsiteX5" fmla="*/ 368300 w 1059392"/>
                <a:gd name="connsiteY5" fmla="*/ 0 h 409972"/>
                <a:gd name="connsiteX6" fmla="*/ 34925 w 1059392"/>
                <a:gd name="connsiteY6" fmla="*/ 307975 h 409972"/>
                <a:gd name="connsiteX7" fmla="*/ 242888 w 1059392"/>
                <a:gd name="connsiteY7" fmla="*/ 364331 h 409972"/>
                <a:gd name="connsiteX8" fmla="*/ 412750 w 1059392"/>
                <a:gd name="connsiteY8" fmla="*/ 408781 h 409972"/>
                <a:gd name="connsiteX9" fmla="*/ 369094 w 1059392"/>
                <a:gd name="connsiteY9" fmla="*/ 357188 h 409972"/>
                <a:gd name="connsiteX10" fmla="*/ 225425 w 1059392"/>
                <a:gd name="connsiteY10" fmla="*/ 241300 h 409972"/>
                <a:gd name="connsiteX0" fmla="*/ 225425 w 1059392"/>
                <a:gd name="connsiteY0" fmla="*/ 241300 h 409972"/>
                <a:gd name="connsiteX1" fmla="*/ 508000 w 1059392"/>
                <a:gd name="connsiteY1" fmla="*/ 101600 h 409972"/>
                <a:gd name="connsiteX2" fmla="*/ 822325 w 1059392"/>
                <a:gd name="connsiteY2" fmla="*/ 190500 h 409972"/>
                <a:gd name="connsiteX3" fmla="*/ 1019175 w 1059392"/>
                <a:gd name="connsiteY3" fmla="*/ 269875 h 409972"/>
                <a:gd name="connsiteX4" fmla="*/ 965200 w 1059392"/>
                <a:gd name="connsiteY4" fmla="*/ 123825 h 409972"/>
                <a:gd name="connsiteX5" fmla="*/ 368300 w 1059392"/>
                <a:gd name="connsiteY5" fmla="*/ 0 h 409972"/>
                <a:gd name="connsiteX6" fmla="*/ 34925 w 1059392"/>
                <a:gd name="connsiteY6" fmla="*/ 307975 h 409972"/>
                <a:gd name="connsiteX7" fmla="*/ 242888 w 1059392"/>
                <a:gd name="connsiteY7" fmla="*/ 364331 h 409972"/>
                <a:gd name="connsiteX8" fmla="*/ 412750 w 1059392"/>
                <a:gd name="connsiteY8" fmla="*/ 408781 h 409972"/>
                <a:gd name="connsiteX9" fmla="*/ 369094 w 1059392"/>
                <a:gd name="connsiteY9" fmla="*/ 357188 h 409972"/>
                <a:gd name="connsiteX10" fmla="*/ 225425 w 1059392"/>
                <a:gd name="connsiteY10" fmla="*/ 241300 h 409972"/>
                <a:gd name="connsiteX0" fmla="*/ 225425 w 1059392"/>
                <a:gd name="connsiteY0" fmla="*/ 241300 h 409972"/>
                <a:gd name="connsiteX1" fmla="*/ 508000 w 1059392"/>
                <a:gd name="connsiteY1" fmla="*/ 101600 h 409972"/>
                <a:gd name="connsiteX2" fmla="*/ 822325 w 1059392"/>
                <a:gd name="connsiteY2" fmla="*/ 190500 h 409972"/>
                <a:gd name="connsiteX3" fmla="*/ 1019175 w 1059392"/>
                <a:gd name="connsiteY3" fmla="*/ 269875 h 409972"/>
                <a:gd name="connsiteX4" fmla="*/ 965200 w 1059392"/>
                <a:gd name="connsiteY4" fmla="*/ 123825 h 409972"/>
                <a:gd name="connsiteX5" fmla="*/ 368300 w 1059392"/>
                <a:gd name="connsiteY5" fmla="*/ 0 h 409972"/>
                <a:gd name="connsiteX6" fmla="*/ 34925 w 1059392"/>
                <a:gd name="connsiteY6" fmla="*/ 307975 h 409972"/>
                <a:gd name="connsiteX7" fmla="*/ 242888 w 1059392"/>
                <a:gd name="connsiteY7" fmla="*/ 364331 h 409972"/>
                <a:gd name="connsiteX8" fmla="*/ 412750 w 1059392"/>
                <a:gd name="connsiteY8" fmla="*/ 408781 h 409972"/>
                <a:gd name="connsiteX9" fmla="*/ 369094 w 1059392"/>
                <a:gd name="connsiteY9" fmla="*/ 357188 h 409972"/>
                <a:gd name="connsiteX10" fmla="*/ 225425 w 1059392"/>
                <a:gd name="connsiteY10" fmla="*/ 241300 h 409972"/>
                <a:gd name="connsiteX0" fmla="*/ 225425 w 1059392"/>
                <a:gd name="connsiteY0" fmla="*/ 241300 h 436166"/>
                <a:gd name="connsiteX1" fmla="*/ 508000 w 1059392"/>
                <a:gd name="connsiteY1" fmla="*/ 101600 h 436166"/>
                <a:gd name="connsiteX2" fmla="*/ 822325 w 1059392"/>
                <a:gd name="connsiteY2" fmla="*/ 190500 h 436166"/>
                <a:gd name="connsiteX3" fmla="*/ 1019175 w 1059392"/>
                <a:gd name="connsiteY3" fmla="*/ 269875 h 436166"/>
                <a:gd name="connsiteX4" fmla="*/ 965200 w 1059392"/>
                <a:gd name="connsiteY4" fmla="*/ 123825 h 436166"/>
                <a:gd name="connsiteX5" fmla="*/ 368300 w 1059392"/>
                <a:gd name="connsiteY5" fmla="*/ 0 h 436166"/>
                <a:gd name="connsiteX6" fmla="*/ 34925 w 1059392"/>
                <a:gd name="connsiteY6" fmla="*/ 307975 h 436166"/>
                <a:gd name="connsiteX7" fmla="*/ 242888 w 1059392"/>
                <a:gd name="connsiteY7" fmla="*/ 364331 h 436166"/>
                <a:gd name="connsiteX8" fmla="*/ 412750 w 1059392"/>
                <a:gd name="connsiteY8" fmla="*/ 408781 h 436166"/>
                <a:gd name="connsiteX9" fmla="*/ 369094 w 1059392"/>
                <a:gd name="connsiteY9" fmla="*/ 357188 h 436166"/>
                <a:gd name="connsiteX10" fmla="*/ 225425 w 1059392"/>
                <a:gd name="connsiteY10" fmla="*/ 241300 h 436166"/>
                <a:gd name="connsiteX0" fmla="*/ 225425 w 1059392"/>
                <a:gd name="connsiteY0" fmla="*/ 241300 h 436166"/>
                <a:gd name="connsiteX1" fmla="*/ 508000 w 1059392"/>
                <a:gd name="connsiteY1" fmla="*/ 101600 h 436166"/>
                <a:gd name="connsiteX2" fmla="*/ 822325 w 1059392"/>
                <a:gd name="connsiteY2" fmla="*/ 190500 h 436166"/>
                <a:gd name="connsiteX3" fmla="*/ 1019175 w 1059392"/>
                <a:gd name="connsiteY3" fmla="*/ 269875 h 436166"/>
                <a:gd name="connsiteX4" fmla="*/ 965200 w 1059392"/>
                <a:gd name="connsiteY4" fmla="*/ 123825 h 436166"/>
                <a:gd name="connsiteX5" fmla="*/ 368300 w 1059392"/>
                <a:gd name="connsiteY5" fmla="*/ 0 h 436166"/>
                <a:gd name="connsiteX6" fmla="*/ 34925 w 1059392"/>
                <a:gd name="connsiteY6" fmla="*/ 307975 h 436166"/>
                <a:gd name="connsiteX7" fmla="*/ 290513 w 1059392"/>
                <a:gd name="connsiteY7" fmla="*/ 364331 h 436166"/>
                <a:gd name="connsiteX8" fmla="*/ 412750 w 1059392"/>
                <a:gd name="connsiteY8" fmla="*/ 408781 h 436166"/>
                <a:gd name="connsiteX9" fmla="*/ 369094 w 1059392"/>
                <a:gd name="connsiteY9" fmla="*/ 357188 h 436166"/>
                <a:gd name="connsiteX10" fmla="*/ 225425 w 1059392"/>
                <a:gd name="connsiteY10" fmla="*/ 241300 h 436166"/>
                <a:gd name="connsiteX0" fmla="*/ 225425 w 1059392"/>
                <a:gd name="connsiteY0" fmla="*/ 241300 h 436166"/>
                <a:gd name="connsiteX1" fmla="*/ 508000 w 1059392"/>
                <a:gd name="connsiteY1" fmla="*/ 101600 h 436166"/>
                <a:gd name="connsiteX2" fmla="*/ 822325 w 1059392"/>
                <a:gd name="connsiteY2" fmla="*/ 190500 h 436166"/>
                <a:gd name="connsiteX3" fmla="*/ 1019175 w 1059392"/>
                <a:gd name="connsiteY3" fmla="*/ 269875 h 436166"/>
                <a:gd name="connsiteX4" fmla="*/ 965200 w 1059392"/>
                <a:gd name="connsiteY4" fmla="*/ 123825 h 436166"/>
                <a:gd name="connsiteX5" fmla="*/ 368300 w 1059392"/>
                <a:gd name="connsiteY5" fmla="*/ 0 h 436166"/>
                <a:gd name="connsiteX6" fmla="*/ 34925 w 1059392"/>
                <a:gd name="connsiteY6" fmla="*/ 307975 h 436166"/>
                <a:gd name="connsiteX7" fmla="*/ 290513 w 1059392"/>
                <a:gd name="connsiteY7" fmla="*/ 364331 h 436166"/>
                <a:gd name="connsiteX8" fmla="*/ 412750 w 1059392"/>
                <a:gd name="connsiteY8" fmla="*/ 408781 h 436166"/>
                <a:gd name="connsiteX9" fmla="*/ 369094 w 1059392"/>
                <a:gd name="connsiteY9" fmla="*/ 357188 h 436166"/>
                <a:gd name="connsiteX10" fmla="*/ 225425 w 1059392"/>
                <a:gd name="connsiteY10" fmla="*/ 241300 h 436166"/>
                <a:gd name="connsiteX0" fmla="*/ 225425 w 1059392"/>
                <a:gd name="connsiteY0" fmla="*/ 241300 h 481410"/>
                <a:gd name="connsiteX1" fmla="*/ 508000 w 1059392"/>
                <a:gd name="connsiteY1" fmla="*/ 101600 h 481410"/>
                <a:gd name="connsiteX2" fmla="*/ 822325 w 1059392"/>
                <a:gd name="connsiteY2" fmla="*/ 190500 h 481410"/>
                <a:gd name="connsiteX3" fmla="*/ 1019175 w 1059392"/>
                <a:gd name="connsiteY3" fmla="*/ 269875 h 481410"/>
                <a:gd name="connsiteX4" fmla="*/ 965200 w 1059392"/>
                <a:gd name="connsiteY4" fmla="*/ 123825 h 481410"/>
                <a:gd name="connsiteX5" fmla="*/ 368300 w 1059392"/>
                <a:gd name="connsiteY5" fmla="*/ 0 h 481410"/>
                <a:gd name="connsiteX6" fmla="*/ 34925 w 1059392"/>
                <a:gd name="connsiteY6" fmla="*/ 307975 h 481410"/>
                <a:gd name="connsiteX7" fmla="*/ 290513 w 1059392"/>
                <a:gd name="connsiteY7" fmla="*/ 364331 h 481410"/>
                <a:gd name="connsiteX8" fmla="*/ 412750 w 1059392"/>
                <a:gd name="connsiteY8" fmla="*/ 408781 h 481410"/>
                <a:gd name="connsiteX9" fmla="*/ 369094 w 1059392"/>
                <a:gd name="connsiteY9" fmla="*/ 357188 h 481410"/>
                <a:gd name="connsiteX10" fmla="*/ 225425 w 1059392"/>
                <a:gd name="connsiteY10" fmla="*/ 241300 h 481410"/>
                <a:gd name="connsiteX0" fmla="*/ 225425 w 1059392"/>
                <a:gd name="connsiteY0" fmla="*/ 241300 h 481410"/>
                <a:gd name="connsiteX1" fmla="*/ 508000 w 1059392"/>
                <a:gd name="connsiteY1" fmla="*/ 101600 h 481410"/>
                <a:gd name="connsiteX2" fmla="*/ 822325 w 1059392"/>
                <a:gd name="connsiteY2" fmla="*/ 190500 h 481410"/>
                <a:gd name="connsiteX3" fmla="*/ 1019175 w 1059392"/>
                <a:gd name="connsiteY3" fmla="*/ 269875 h 481410"/>
                <a:gd name="connsiteX4" fmla="*/ 965200 w 1059392"/>
                <a:gd name="connsiteY4" fmla="*/ 123825 h 481410"/>
                <a:gd name="connsiteX5" fmla="*/ 368300 w 1059392"/>
                <a:gd name="connsiteY5" fmla="*/ 0 h 481410"/>
                <a:gd name="connsiteX6" fmla="*/ 34925 w 1059392"/>
                <a:gd name="connsiteY6" fmla="*/ 307975 h 481410"/>
                <a:gd name="connsiteX7" fmla="*/ 285750 w 1059392"/>
                <a:gd name="connsiteY7" fmla="*/ 373856 h 481410"/>
                <a:gd name="connsiteX8" fmla="*/ 412750 w 1059392"/>
                <a:gd name="connsiteY8" fmla="*/ 408781 h 481410"/>
                <a:gd name="connsiteX9" fmla="*/ 369094 w 1059392"/>
                <a:gd name="connsiteY9" fmla="*/ 357188 h 481410"/>
                <a:gd name="connsiteX10" fmla="*/ 225425 w 1059392"/>
                <a:gd name="connsiteY10" fmla="*/ 241300 h 481410"/>
                <a:gd name="connsiteX0" fmla="*/ 225425 w 1059392"/>
                <a:gd name="connsiteY0" fmla="*/ 241300 h 486173"/>
                <a:gd name="connsiteX1" fmla="*/ 508000 w 1059392"/>
                <a:gd name="connsiteY1" fmla="*/ 101600 h 486173"/>
                <a:gd name="connsiteX2" fmla="*/ 822325 w 1059392"/>
                <a:gd name="connsiteY2" fmla="*/ 190500 h 486173"/>
                <a:gd name="connsiteX3" fmla="*/ 1019175 w 1059392"/>
                <a:gd name="connsiteY3" fmla="*/ 269875 h 486173"/>
                <a:gd name="connsiteX4" fmla="*/ 965200 w 1059392"/>
                <a:gd name="connsiteY4" fmla="*/ 123825 h 486173"/>
                <a:gd name="connsiteX5" fmla="*/ 368300 w 1059392"/>
                <a:gd name="connsiteY5" fmla="*/ 0 h 486173"/>
                <a:gd name="connsiteX6" fmla="*/ 34925 w 1059392"/>
                <a:gd name="connsiteY6" fmla="*/ 307975 h 486173"/>
                <a:gd name="connsiteX7" fmla="*/ 285750 w 1059392"/>
                <a:gd name="connsiteY7" fmla="*/ 373856 h 486173"/>
                <a:gd name="connsiteX8" fmla="*/ 429419 w 1059392"/>
                <a:gd name="connsiteY8" fmla="*/ 413544 h 486173"/>
                <a:gd name="connsiteX9" fmla="*/ 369094 w 1059392"/>
                <a:gd name="connsiteY9" fmla="*/ 357188 h 486173"/>
                <a:gd name="connsiteX10" fmla="*/ 225425 w 1059392"/>
                <a:gd name="connsiteY10" fmla="*/ 241300 h 48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9392" h="486173">
                  <a:moveTo>
                    <a:pt x="225425" y="241300"/>
                  </a:moveTo>
                  <a:cubicBezTo>
                    <a:pt x="262467" y="191558"/>
                    <a:pt x="312208" y="97367"/>
                    <a:pt x="508000" y="101600"/>
                  </a:cubicBezTo>
                  <a:cubicBezTo>
                    <a:pt x="723900" y="118533"/>
                    <a:pt x="739775" y="160867"/>
                    <a:pt x="822325" y="190500"/>
                  </a:cubicBezTo>
                  <a:cubicBezTo>
                    <a:pt x="859367" y="264583"/>
                    <a:pt x="912283" y="332317"/>
                    <a:pt x="1019175" y="269875"/>
                  </a:cubicBezTo>
                  <a:cubicBezTo>
                    <a:pt x="1036108" y="224367"/>
                    <a:pt x="1059392" y="188383"/>
                    <a:pt x="965200" y="123825"/>
                  </a:cubicBezTo>
                  <a:cubicBezTo>
                    <a:pt x="817033" y="63500"/>
                    <a:pt x="706967" y="0"/>
                    <a:pt x="368300" y="0"/>
                  </a:cubicBezTo>
                  <a:cubicBezTo>
                    <a:pt x="161925" y="51858"/>
                    <a:pt x="0" y="164042"/>
                    <a:pt x="34925" y="307975"/>
                  </a:cubicBezTo>
                  <a:cubicBezTo>
                    <a:pt x="66411" y="382985"/>
                    <a:pt x="191823" y="399917"/>
                    <a:pt x="285750" y="373856"/>
                  </a:cubicBezTo>
                  <a:cubicBezTo>
                    <a:pt x="367771" y="378751"/>
                    <a:pt x="355997" y="486173"/>
                    <a:pt x="429419" y="413544"/>
                  </a:cubicBezTo>
                  <a:cubicBezTo>
                    <a:pt x="438019" y="354013"/>
                    <a:pt x="403093" y="385895"/>
                    <a:pt x="369094" y="357188"/>
                  </a:cubicBezTo>
                  <a:cubicBezTo>
                    <a:pt x="335095" y="328481"/>
                    <a:pt x="198041" y="278077"/>
                    <a:pt x="225425" y="241300"/>
                  </a:cubicBezTo>
                  <a:close/>
                </a:path>
              </a:pathLst>
            </a:custGeom>
            <a:solidFill>
              <a:schemeClr val="accent1">
                <a:satMod val="150000"/>
                <a:alpha val="50000"/>
              </a:schemeClr>
            </a:solidFill>
            <a:ln>
              <a:noFill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425">
                <a:solidFill>
                  <a:srgbClr val="FFFFFF"/>
                </a:solidFill>
              </a:endParaRPr>
            </a:p>
          </p:txBody>
        </p:sp>
      </p:grpSp>
      <p:sp>
        <p:nvSpPr>
          <p:cNvPr id="148497" name="TextBox 6">
            <a:extLst>
              <a:ext uri="{FF2B5EF4-FFF2-40B4-BE49-F238E27FC236}">
                <a16:creationId xmlns="" xmlns:a16="http://schemas.microsoft.com/office/drawing/2014/main" id="{7B7058D6-4F06-4A41-84D1-7BC4994A1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7" y="5269706"/>
            <a:ext cx="3151585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24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8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6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100" b="1" i="1" dirty="0">
                <a:solidFill>
                  <a:srgbClr val="000000"/>
                </a:solidFill>
                <a:latin typeface="+mj-lt"/>
              </a:rPr>
              <a:t>Organizing Principle </a:t>
            </a:r>
          </a:p>
        </p:txBody>
      </p:sp>
      <p:sp>
        <p:nvSpPr>
          <p:cNvPr id="152589" name="TextBox 1">
            <a:extLst>
              <a:ext uri="{FF2B5EF4-FFF2-40B4-BE49-F238E27FC236}">
                <a16:creationId xmlns="" xmlns:a16="http://schemas.microsoft.com/office/drawing/2014/main" id="{8B7A9F4B-5395-4765-BAB6-24D601231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860" y="5828111"/>
            <a:ext cx="16144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675">
                <a:solidFill>
                  <a:srgbClr val="000000"/>
                </a:solidFill>
                <a:latin typeface="Candara" panose="020E0502030303020204" pitchFamily="34" charset="0"/>
              </a:rPr>
              <a:t>Adapted from the work of Paul MacLean</a:t>
            </a:r>
          </a:p>
        </p:txBody>
      </p:sp>
      <p:sp>
        <p:nvSpPr>
          <p:cNvPr id="148499" name="TextBox 23">
            <a:extLst>
              <a:ext uri="{FF2B5EF4-FFF2-40B4-BE49-F238E27FC236}">
                <a16:creationId xmlns="" xmlns:a16="http://schemas.microsoft.com/office/drawing/2014/main" id="{F5487D01-310C-48FB-B71D-58C292109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903686"/>
            <a:ext cx="4638675" cy="5078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24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8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6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700" b="1" i="1" dirty="0">
                <a:solidFill>
                  <a:srgbClr val="000000"/>
                </a:solidFill>
                <a:latin typeface="+mj-lt"/>
              </a:rPr>
              <a:t>The Brain = 3 Parts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E3D04BFE-EA5E-4BDF-8E63-4A509BC81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1622822"/>
            <a:ext cx="2228850" cy="1314450"/>
          </a:xfrm>
          <a:prstGeom prst="rect">
            <a:avLst/>
          </a:prstGeom>
          <a:solidFill>
            <a:schemeClr val="accent5">
              <a:lumMod val="75000"/>
              <a:tint val="66000"/>
              <a:satMod val="1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en-US" altLang="en-US" sz="1200" b="1">
                <a:solidFill>
                  <a:srgbClr val="000000"/>
                </a:solidFill>
              </a:rPr>
              <a:t>Fear Response is not </a:t>
            </a:r>
          </a:p>
          <a:p>
            <a:pPr algn="ctr" eaLnBrk="1" hangingPunct="1">
              <a:defRPr/>
            </a:pPr>
            <a:r>
              <a:rPr lang="en-US" altLang="en-US" sz="1200" b="1">
                <a:solidFill>
                  <a:srgbClr val="000000"/>
                </a:solidFill>
              </a:rPr>
              <a:t>triggered, hippocampus</a:t>
            </a:r>
          </a:p>
          <a:p>
            <a:pPr algn="ctr" eaLnBrk="1" hangingPunct="1">
              <a:defRPr/>
            </a:pPr>
            <a:r>
              <a:rPr lang="en-US" altLang="en-US" sz="1200" b="1">
                <a:solidFill>
                  <a:srgbClr val="000000"/>
                </a:solidFill>
              </a:rPr>
              <a:t>contextualizes situation</a:t>
            </a:r>
          </a:p>
          <a:p>
            <a:pPr algn="ctr" eaLnBrk="1" hangingPunct="1">
              <a:defRPr/>
            </a:pPr>
            <a:r>
              <a:rPr lang="en-US" altLang="en-US" sz="1200" b="1">
                <a:solidFill>
                  <a:srgbClr val="000000"/>
                </a:solidFill>
              </a:rPr>
              <a:t>in time and space, assigns</a:t>
            </a:r>
          </a:p>
          <a:p>
            <a:pPr algn="ctr" eaLnBrk="1" hangingPunct="1">
              <a:defRPr/>
            </a:pPr>
            <a:r>
              <a:rPr lang="en-US" altLang="en-US" sz="1200" b="1">
                <a:solidFill>
                  <a:srgbClr val="000000"/>
                </a:solidFill>
              </a:rPr>
              <a:t>cognitive meaning to </a:t>
            </a:r>
          </a:p>
          <a:p>
            <a:pPr algn="ctr" eaLnBrk="1" hangingPunct="1">
              <a:defRPr/>
            </a:pPr>
            <a:r>
              <a:rPr lang="en-US" altLang="en-US" sz="1200" b="1">
                <a:solidFill>
                  <a:srgbClr val="000000"/>
                </a:solidFill>
              </a:rPr>
              <a:t>the information, sends to </a:t>
            </a:r>
          </a:p>
          <a:p>
            <a:pPr algn="ctr" eaLnBrk="1" hangingPunct="1">
              <a:defRPr/>
            </a:pPr>
            <a:r>
              <a:rPr lang="en-US" altLang="en-US" sz="1200" b="1">
                <a:solidFill>
                  <a:srgbClr val="000000"/>
                </a:solidFill>
              </a:rPr>
              <a:t>cortex</a:t>
            </a:r>
          </a:p>
          <a:p>
            <a:pPr algn="ctr" eaLnBrk="1" hangingPunct="1">
              <a:defRPr/>
            </a:pPr>
            <a:endParaRPr lang="en-US" altLang="en-US" sz="1200"/>
          </a:p>
        </p:txBody>
      </p:sp>
      <p:sp>
        <p:nvSpPr>
          <p:cNvPr id="203779" name="Line 5">
            <a:extLst>
              <a:ext uri="{FF2B5EF4-FFF2-40B4-BE49-F238E27FC236}">
                <a16:creationId xmlns="" xmlns:a16="http://schemas.microsoft.com/office/drawing/2014/main" id="{97A82DA7-62A6-4FF2-8EF0-1E4CE56B5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5900" y="2127647"/>
            <a:ext cx="742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25"/>
          </a:p>
        </p:txBody>
      </p:sp>
      <p:sp>
        <p:nvSpPr>
          <p:cNvPr id="203780" name="Rectangle 7">
            <a:extLst>
              <a:ext uri="{FF2B5EF4-FFF2-40B4-BE49-F238E27FC236}">
                <a16:creationId xmlns="" xmlns:a16="http://schemas.microsoft.com/office/drawing/2014/main" id="{C2E51868-8A06-4C3D-AC5E-925CAACB2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1622822"/>
            <a:ext cx="2114550" cy="1028700"/>
          </a:xfrm>
          <a:prstGeom prst="rect">
            <a:avLst/>
          </a:prstGeom>
          <a:solidFill>
            <a:srgbClr val="FF97E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b="1">
                <a:solidFill>
                  <a:srgbClr val="000000"/>
                </a:solidFill>
              </a:rPr>
              <a:t>Cortex is not blocked &amp;</a:t>
            </a:r>
          </a:p>
          <a:p>
            <a:pPr algn="ctr"/>
            <a:r>
              <a:rPr lang="en-US" altLang="en-US" sz="1200" b="1">
                <a:solidFill>
                  <a:srgbClr val="000000"/>
                </a:solidFill>
              </a:rPr>
              <a:t>Person acts with</a:t>
            </a:r>
          </a:p>
          <a:p>
            <a:pPr algn="ctr"/>
            <a:r>
              <a:rPr lang="en-US" altLang="en-US" sz="1200" b="1">
                <a:solidFill>
                  <a:srgbClr val="000000"/>
                </a:solidFill>
              </a:rPr>
              <a:t>Conscious thought </a:t>
            </a:r>
          </a:p>
          <a:p>
            <a:pPr algn="ctr"/>
            <a:r>
              <a:rPr lang="en-US" altLang="en-US" sz="1200" b="1">
                <a:solidFill>
                  <a:srgbClr val="000000"/>
                </a:solidFill>
              </a:rPr>
              <a:t>&amp; organized, </a:t>
            </a:r>
          </a:p>
          <a:p>
            <a:pPr algn="ctr"/>
            <a:r>
              <a:rPr lang="en-US" altLang="en-US" sz="1200" b="1">
                <a:solidFill>
                  <a:srgbClr val="000000"/>
                </a:solidFill>
              </a:rPr>
              <a:t>complex survival behavior</a:t>
            </a:r>
          </a:p>
        </p:txBody>
      </p:sp>
      <p:sp>
        <p:nvSpPr>
          <p:cNvPr id="203781" name="AutoShape 9">
            <a:extLst>
              <a:ext uri="{FF2B5EF4-FFF2-40B4-BE49-F238E27FC236}">
                <a16:creationId xmlns="" xmlns:a16="http://schemas.microsoft.com/office/drawing/2014/main" id="{E90B473B-3C45-4673-834F-2024D6CD3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773" y="2828925"/>
            <a:ext cx="1425178" cy="9715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78AF3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000000"/>
                </a:solidFill>
              </a:rPr>
              <a:t>Sensory</a:t>
            </a:r>
          </a:p>
          <a:p>
            <a:pPr algn="ctr"/>
            <a:r>
              <a:rPr lang="en-US" altLang="en-US" b="1">
                <a:solidFill>
                  <a:srgbClr val="000000"/>
                </a:solidFill>
              </a:rPr>
              <a:t>input</a:t>
            </a:r>
          </a:p>
        </p:txBody>
      </p:sp>
      <p:sp>
        <p:nvSpPr>
          <p:cNvPr id="203782" name="AutoShape 10">
            <a:extLst>
              <a:ext uri="{FF2B5EF4-FFF2-40B4-BE49-F238E27FC236}">
                <a16:creationId xmlns="" xmlns:a16="http://schemas.microsoft.com/office/drawing/2014/main" id="{D7B53A00-F120-44F8-8A71-BC89FBAFB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443" y="3543301"/>
            <a:ext cx="550069" cy="910829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425"/>
          </a:p>
        </p:txBody>
      </p:sp>
      <p:sp>
        <p:nvSpPr>
          <p:cNvPr id="203783" name="AutoShape 11">
            <a:extLst>
              <a:ext uri="{FF2B5EF4-FFF2-40B4-BE49-F238E27FC236}">
                <a16:creationId xmlns="" xmlns:a16="http://schemas.microsoft.com/office/drawing/2014/main" id="{E07A13F4-ED52-4157-8340-3810B0E87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6112" y="3543301"/>
            <a:ext cx="550069" cy="910829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425"/>
          </a:p>
        </p:txBody>
      </p:sp>
      <p:sp>
        <p:nvSpPr>
          <p:cNvPr id="203784" name="AutoShape 12">
            <a:extLst>
              <a:ext uri="{FF2B5EF4-FFF2-40B4-BE49-F238E27FC236}">
                <a16:creationId xmlns="" xmlns:a16="http://schemas.microsoft.com/office/drawing/2014/main" id="{BB769683-A8FD-4CA3-96EC-1927FC0B4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241006"/>
            <a:ext cx="1828800" cy="1428750"/>
          </a:xfrm>
          <a:prstGeom prst="hexagon">
            <a:avLst>
              <a:gd name="adj" fmla="val 31253"/>
              <a:gd name="vf" fmla="val 115470"/>
            </a:avLst>
          </a:prstGeom>
          <a:solidFill>
            <a:srgbClr val="FF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b="1">
                <a:solidFill>
                  <a:srgbClr val="000000"/>
                </a:solidFill>
              </a:rPr>
              <a:t>Thalamus</a:t>
            </a:r>
          </a:p>
          <a:p>
            <a:pPr algn="ctr"/>
            <a:r>
              <a:rPr lang="ja-JP" altLang="en-US" sz="1200" b="1">
                <a:solidFill>
                  <a:srgbClr val="000000"/>
                </a:solidFill>
                <a:ea typeface="ＭＳ Ｐ明朝" panose="02020600040205080304" pitchFamily="18" charset="-128"/>
              </a:rPr>
              <a:t>“</a:t>
            </a:r>
            <a:r>
              <a:rPr lang="en-US" altLang="ja-JP" sz="1200" b="1">
                <a:solidFill>
                  <a:srgbClr val="000000"/>
                </a:solidFill>
                <a:ea typeface="ＭＳ Ｐ明朝" panose="02020600040205080304" pitchFamily="18" charset="-128"/>
              </a:rPr>
              <a:t>The Switchboard</a:t>
            </a:r>
            <a:r>
              <a:rPr lang="ja-JP" altLang="en-US" sz="1200" b="1">
                <a:solidFill>
                  <a:srgbClr val="000000"/>
                </a:solidFill>
                <a:ea typeface="ＭＳ Ｐ明朝" panose="02020600040205080304" pitchFamily="18" charset="-128"/>
              </a:rPr>
              <a:t>”</a:t>
            </a:r>
            <a:endParaRPr lang="en-US" altLang="en-US" sz="1200" b="1">
              <a:solidFill>
                <a:srgbClr val="000000"/>
              </a:solidFill>
              <a:ea typeface="ＭＳ Ｐ明朝" panose="02020600040205080304" pitchFamily="18" charset="-128"/>
            </a:endParaRPr>
          </a:p>
        </p:txBody>
      </p:sp>
      <p:sp>
        <p:nvSpPr>
          <p:cNvPr id="203785" name="Line 13">
            <a:extLst>
              <a:ext uri="{FF2B5EF4-FFF2-40B4-BE49-F238E27FC236}">
                <a16:creationId xmlns="" xmlns:a16="http://schemas.microsoft.com/office/drawing/2014/main" id="{2B28F50B-D2D2-4E71-AB0F-4E5E6ED8B2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4700" y="5182791"/>
            <a:ext cx="4572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25"/>
          </a:p>
        </p:txBody>
      </p:sp>
      <p:sp>
        <p:nvSpPr>
          <p:cNvPr id="203786" name="AutoShape 14">
            <a:extLst>
              <a:ext uri="{FF2B5EF4-FFF2-40B4-BE49-F238E27FC236}">
                <a16:creationId xmlns="" xmlns:a16="http://schemas.microsoft.com/office/drawing/2014/main" id="{6005AC1B-414D-4B06-A120-E18426000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0" y="4812506"/>
            <a:ext cx="1371600" cy="857250"/>
          </a:xfrm>
          <a:prstGeom prst="octagon">
            <a:avLst>
              <a:gd name="adj" fmla="val 29287"/>
            </a:avLst>
          </a:prstGeom>
          <a:solidFill>
            <a:srgbClr val="FF97E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b="1">
                <a:solidFill>
                  <a:srgbClr val="000000"/>
                </a:solidFill>
              </a:rPr>
              <a:t>Hippocampus</a:t>
            </a:r>
          </a:p>
          <a:p>
            <a:pPr algn="ctr"/>
            <a:endParaRPr lang="en-US" altLang="en-US" sz="1425" b="1"/>
          </a:p>
        </p:txBody>
      </p:sp>
      <p:sp>
        <p:nvSpPr>
          <p:cNvPr id="203787" name="Line 16">
            <a:extLst>
              <a:ext uri="{FF2B5EF4-FFF2-40B4-BE49-F238E27FC236}">
                <a16:creationId xmlns="" xmlns:a16="http://schemas.microsoft.com/office/drawing/2014/main" id="{22A60D5A-61A8-459B-AC92-5BBD0296E92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15979" y="2934891"/>
            <a:ext cx="0" cy="51435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25"/>
          </a:p>
        </p:txBody>
      </p:sp>
      <p:sp>
        <p:nvSpPr>
          <p:cNvPr id="203788" name="Text Box 23">
            <a:extLst>
              <a:ext uri="{FF2B5EF4-FFF2-40B4-BE49-F238E27FC236}">
                <a16:creationId xmlns="" xmlns:a16="http://schemas.microsoft.com/office/drawing/2014/main" id="{BC6F58CC-A53F-404C-AC0B-2F21E6C09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810" y="933451"/>
            <a:ext cx="688419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100" b="1" i="1">
                <a:solidFill>
                  <a:srgbClr val="000000"/>
                </a:solidFill>
              </a:rPr>
              <a:t>The Slow System: The Thinking Response</a:t>
            </a:r>
          </a:p>
        </p:txBody>
      </p:sp>
      <p:sp>
        <p:nvSpPr>
          <p:cNvPr id="23" name="AutoShape 14">
            <a:extLst>
              <a:ext uri="{FF2B5EF4-FFF2-40B4-BE49-F238E27FC236}">
                <a16:creationId xmlns="" xmlns:a16="http://schemas.microsoft.com/office/drawing/2014/main" id="{1B559BB5-3114-428E-9A80-9AFC20A7C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0" y="4641056"/>
            <a:ext cx="1314450" cy="1028700"/>
          </a:xfrm>
          <a:prstGeom prst="octagon">
            <a:avLst>
              <a:gd name="adj" fmla="val 29287"/>
            </a:avLst>
          </a:prstGeom>
          <a:solidFill>
            <a:schemeClr val="tx2">
              <a:lumMod val="50000"/>
              <a:tint val="66000"/>
              <a:satMod val="1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Georgia"/>
                <a:cs typeface="Georgia"/>
              </a:rPr>
              <a:t>Amygdala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Georgia"/>
                <a:cs typeface="Georgia"/>
              </a:rPr>
              <a:t>Appraises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Georgia"/>
                <a:cs typeface="Georgia"/>
              </a:rPr>
              <a:t>No Threat</a:t>
            </a:r>
          </a:p>
        </p:txBody>
      </p:sp>
      <p:sp>
        <p:nvSpPr>
          <p:cNvPr id="203790" name="Line 13">
            <a:extLst>
              <a:ext uri="{FF2B5EF4-FFF2-40B4-BE49-F238E27FC236}">
                <a16:creationId xmlns="" xmlns:a16="http://schemas.microsoft.com/office/drawing/2014/main" id="{0164BCBA-7BFC-4104-B9E1-5E92DD772A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53050" y="5182791"/>
            <a:ext cx="4572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25"/>
          </a:p>
        </p:txBody>
      </p:sp>
      <p:sp>
        <p:nvSpPr>
          <p:cNvPr id="2" name="Hexagon 1">
            <a:extLst>
              <a:ext uri="{FF2B5EF4-FFF2-40B4-BE49-F238E27FC236}">
                <a16:creationId xmlns="" xmlns:a16="http://schemas.microsoft.com/office/drawing/2014/main" id="{86C79B5D-BB69-4DA5-9E9B-435895E32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3389710"/>
            <a:ext cx="2286000" cy="13144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AB5E4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cs typeface="Georgia"/>
              </a:rPr>
              <a:t>Cortical circuits of memory &amp; executive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cs typeface="Georgia"/>
              </a:rPr>
              <a:t>function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cs typeface="Georgia"/>
              </a:rPr>
              <a:t>examine events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cs typeface="Georgia"/>
              </a:rPr>
              <a:t>more closely</a:t>
            </a:r>
            <a:r>
              <a:rPr lang="en-US" sz="1200" b="1" dirty="0">
                <a:solidFill>
                  <a:srgbClr val="FFFFFF"/>
                </a:solidFill>
                <a:cs typeface="Georgia"/>
              </a:rPr>
              <a:t> </a:t>
            </a:r>
          </a:p>
        </p:txBody>
      </p:sp>
      <p:sp>
        <p:nvSpPr>
          <p:cNvPr id="203792" name="Line 13">
            <a:extLst>
              <a:ext uri="{FF2B5EF4-FFF2-40B4-BE49-F238E27FC236}">
                <a16:creationId xmlns="" xmlns:a16="http://schemas.microsoft.com/office/drawing/2014/main" id="{AC783918-34F0-4164-B66C-B2F8659C12E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24250" y="5242322"/>
            <a:ext cx="4572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25"/>
          </a:p>
        </p:txBody>
      </p:sp>
      <p:sp>
        <p:nvSpPr>
          <p:cNvPr id="203793" name="Line 13">
            <a:extLst>
              <a:ext uri="{FF2B5EF4-FFF2-40B4-BE49-F238E27FC236}">
                <a16:creationId xmlns="" xmlns:a16="http://schemas.microsoft.com/office/drawing/2014/main" id="{796FC7B3-434D-4593-B103-EB5B0BD352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24250" y="4704162"/>
            <a:ext cx="0" cy="478631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25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300" name="Rectangle 4">
            <a:extLst>
              <a:ext uri="{FF2B5EF4-FFF2-40B4-BE49-F238E27FC236}">
                <a16:creationId xmlns="" xmlns:a16="http://schemas.microsoft.com/office/drawing/2014/main" id="{0964AB5C-6B7E-49E9-AB9B-F0D189312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341" y="1666875"/>
            <a:ext cx="1714500" cy="1485900"/>
          </a:xfrm>
          <a:prstGeom prst="rect">
            <a:avLst/>
          </a:prstGeom>
          <a:solidFill>
            <a:schemeClr val="accent6">
              <a:lumMod val="50000"/>
              <a:tint val="66000"/>
              <a:satMod val="1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Georgia"/>
                <a:ea typeface="ＭＳ Ｐゴシック" pitchFamily="-106" charset="-128"/>
                <a:cs typeface="Georgia"/>
              </a:rPr>
              <a:t>If Fear Response 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Georgia"/>
                <a:ea typeface="ＭＳ Ｐゴシック" pitchFamily="-106" charset="-128"/>
                <a:cs typeface="Georgia"/>
              </a:rPr>
              <a:t>triggered,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Georgia"/>
                <a:ea typeface="ＭＳ Ｐゴシック" pitchFamily="-106" charset="-128"/>
                <a:cs typeface="Georgia"/>
              </a:rPr>
              <a:t>amygdala floods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Georgia"/>
                <a:ea typeface="ＭＳ Ｐゴシック" pitchFamily="-106" charset="-128"/>
                <a:cs typeface="Georgia"/>
              </a:rPr>
              <a:t>chemicals into 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Georgia"/>
                <a:ea typeface="ＭＳ Ｐゴシック" pitchFamily="-106" charset="-128"/>
                <a:cs typeface="Georgia"/>
              </a:rPr>
              <a:t>Cortex blocks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Georgia"/>
                <a:ea typeface="ＭＳ Ｐゴシック" pitchFamily="-106" charset="-128"/>
                <a:cs typeface="Georgia"/>
              </a:rPr>
              <a:t> Slow Thinking</a:t>
            </a:r>
          </a:p>
        </p:txBody>
      </p:sp>
      <p:sp>
        <p:nvSpPr>
          <p:cNvPr id="205827" name="Line 5">
            <a:extLst>
              <a:ext uri="{FF2B5EF4-FFF2-40B4-BE49-F238E27FC236}">
                <a16:creationId xmlns="" xmlns:a16="http://schemas.microsoft.com/office/drawing/2014/main" id="{4ED50287-E278-4DA7-99B1-5AC261AB8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8700" y="2262188"/>
            <a:ext cx="1371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25"/>
          </a:p>
        </p:txBody>
      </p:sp>
      <p:sp>
        <p:nvSpPr>
          <p:cNvPr id="567303" name="Rectangle 7">
            <a:extLst>
              <a:ext uri="{FF2B5EF4-FFF2-40B4-BE49-F238E27FC236}">
                <a16:creationId xmlns="" xmlns:a16="http://schemas.microsoft.com/office/drawing/2014/main" id="{D89FEB14-6F62-4348-993E-F5E47FC91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1885950"/>
            <a:ext cx="1885950" cy="742950"/>
          </a:xfrm>
          <a:prstGeom prst="rect">
            <a:avLst/>
          </a:prstGeom>
          <a:solidFill>
            <a:srgbClr val="0000FF">
              <a:tint val="66000"/>
              <a:satMod val="16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Georgia"/>
                <a:cs typeface="Georgia"/>
              </a:rPr>
              <a:t>Cortex is blocked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Georgia"/>
                <a:cs typeface="Georgia"/>
              </a:rPr>
              <a:t>Person acts without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Georgia"/>
                <a:cs typeface="Georgia"/>
              </a:rPr>
              <a:t>Conscious thought</a:t>
            </a:r>
          </a:p>
        </p:txBody>
      </p:sp>
      <p:sp>
        <p:nvSpPr>
          <p:cNvPr id="205829" name="AutoShape 9">
            <a:extLst>
              <a:ext uri="{FF2B5EF4-FFF2-40B4-BE49-F238E27FC236}">
                <a16:creationId xmlns="" xmlns:a16="http://schemas.microsoft.com/office/drawing/2014/main" id="{F9CC1EC6-32FB-43F6-87BA-467D98F51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048" y="3111104"/>
            <a:ext cx="1425178" cy="9715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78AF3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000000"/>
                </a:solidFill>
              </a:rPr>
              <a:t>Sensory</a:t>
            </a:r>
          </a:p>
          <a:p>
            <a:pPr algn="ctr"/>
            <a:r>
              <a:rPr lang="en-US" altLang="en-US" b="1">
                <a:solidFill>
                  <a:srgbClr val="000000"/>
                </a:solidFill>
              </a:rPr>
              <a:t>input</a:t>
            </a:r>
          </a:p>
        </p:txBody>
      </p:sp>
      <p:sp>
        <p:nvSpPr>
          <p:cNvPr id="205830" name="AutoShape 10">
            <a:extLst>
              <a:ext uri="{FF2B5EF4-FFF2-40B4-BE49-F238E27FC236}">
                <a16:creationId xmlns="" xmlns:a16="http://schemas.microsoft.com/office/drawing/2014/main" id="{B79075D7-05C0-419F-8ACC-A81371D09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515" y="3752851"/>
            <a:ext cx="550069" cy="910829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425"/>
          </a:p>
        </p:txBody>
      </p:sp>
      <p:sp>
        <p:nvSpPr>
          <p:cNvPr id="205831" name="AutoShape 11">
            <a:extLst>
              <a:ext uri="{FF2B5EF4-FFF2-40B4-BE49-F238E27FC236}">
                <a16:creationId xmlns="" xmlns:a16="http://schemas.microsoft.com/office/drawing/2014/main" id="{E5FD7C12-689E-4EE4-A76F-4F76DE549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5643" y="3743326"/>
            <a:ext cx="550069" cy="910829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1425"/>
          </a:p>
        </p:txBody>
      </p:sp>
      <p:sp>
        <p:nvSpPr>
          <p:cNvPr id="205832" name="AutoShape 12">
            <a:extLst>
              <a:ext uri="{FF2B5EF4-FFF2-40B4-BE49-F238E27FC236}">
                <a16:creationId xmlns="" xmlns:a16="http://schemas.microsoft.com/office/drawing/2014/main" id="{E75C13C9-0F2B-4244-86D6-089B5EFF3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929" y="4241006"/>
            <a:ext cx="1771650" cy="1428750"/>
          </a:xfrm>
          <a:prstGeom prst="hexagon">
            <a:avLst>
              <a:gd name="adj" fmla="val 31253"/>
              <a:gd name="vf" fmla="val 115470"/>
            </a:avLst>
          </a:prstGeom>
          <a:solidFill>
            <a:srgbClr val="FF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b="1">
                <a:solidFill>
                  <a:srgbClr val="000000"/>
                </a:solidFill>
              </a:rPr>
              <a:t>Thalamus</a:t>
            </a:r>
          </a:p>
          <a:p>
            <a:pPr algn="ctr"/>
            <a:r>
              <a:rPr lang="ja-JP" altLang="en-US" sz="1200" b="1">
                <a:solidFill>
                  <a:srgbClr val="000000"/>
                </a:solidFill>
                <a:ea typeface="ＭＳ Ｐ明朝" panose="02020600040205080304" pitchFamily="18" charset="-128"/>
              </a:rPr>
              <a:t>“</a:t>
            </a:r>
            <a:r>
              <a:rPr lang="en-US" altLang="ja-JP" sz="1200" b="1">
                <a:solidFill>
                  <a:srgbClr val="000000"/>
                </a:solidFill>
                <a:ea typeface="ＭＳ Ｐ明朝" panose="02020600040205080304" pitchFamily="18" charset="-128"/>
              </a:rPr>
              <a:t>The Switchboard</a:t>
            </a:r>
            <a:r>
              <a:rPr lang="ja-JP" altLang="en-US" sz="1200" b="1">
                <a:solidFill>
                  <a:srgbClr val="000000"/>
                </a:solidFill>
                <a:ea typeface="ＭＳ Ｐ明朝" panose="02020600040205080304" pitchFamily="18" charset="-128"/>
              </a:rPr>
              <a:t>”</a:t>
            </a:r>
            <a:endParaRPr lang="en-US" altLang="en-US" sz="1200" b="1">
              <a:solidFill>
                <a:srgbClr val="000000"/>
              </a:solidFill>
              <a:ea typeface="ＭＳ Ｐ明朝" panose="02020600040205080304" pitchFamily="18" charset="-128"/>
            </a:endParaRPr>
          </a:p>
        </p:txBody>
      </p:sp>
      <p:sp>
        <p:nvSpPr>
          <p:cNvPr id="567310" name="AutoShape 14">
            <a:extLst>
              <a:ext uri="{FF2B5EF4-FFF2-40B4-BE49-F238E27FC236}">
                <a16:creationId xmlns="" xmlns:a16="http://schemas.microsoft.com/office/drawing/2014/main" id="{7E257CAF-B0B9-4F88-9F51-FD67710ED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4444" y="4989910"/>
            <a:ext cx="1943100" cy="800100"/>
          </a:xfrm>
          <a:prstGeom prst="octagon">
            <a:avLst>
              <a:gd name="adj" fmla="val 29287"/>
            </a:avLst>
          </a:prstGeom>
          <a:solidFill>
            <a:srgbClr val="10253F">
              <a:tint val="66000"/>
              <a:satMod val="16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Georgia"/>
                <a:cs typeface="Georgia"/>
              </a:rPr>
              <a:t>Amygdala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Georgia"/>
                <a:cs typeface="Georgia"/>
              </a:rPr>
              <a:t>assesses emotional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Georgia"/>
                <a:cs typeface="Georgia"/>
              </a:rPr>
              <a:t>meaning</a:t>
            </a:r>
          </a:p>
        </p:txBody>
      </p:sp>
      <p:sp>
        <p:nvSpPr>
          <p:cNvPr id="205834" name="Line 16">
            <a:extLst>
              <a:ext uri="{FF2B5EF4-FFF2-40B4-BE49-F238E27FC236}">
                <a16:creationId xmlns="" xmlns:a16="http://schemas.microsoft.com/office/drawing/2014/main" id="{F9478458-9E61-44E2-98CC-B795CA1650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81450" y="3184922"/>
            <a:ext cx="0" cy="51435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25"/>
          </a:p>
        </p:txBody>
      </p:sp>
      <p:sp>
        <p:nvSpPr>
          <p:cNvPr id="205835" name="Text Box 23">
            <a:extLst>
              <a:ext uri="{FF2B5EF4-FFF2-40B4-BE49-F238E27FC236}">
                <a16:creationId xmlns="" xmlns:a16="http://schemas.microsoft.com/office/drawing/2014/main" id="{631605CD-39FF-4EDA-B018-A88698815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9" y="910829"/>
            <a:ext cx="61436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100" b="1" i="1">
                <a:solidFill>
                  <a:srgbClr val="000000"/>
                </a:solidFill>
              </a:rPr>
              <a:t>The Fast System: The Unthinking Response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33522B85-31E5-44B1-A5BD-52D40AD06A05}"/>
              </a:ext>
            </a:extLst>
          </p:cNvPr>
          <p:cNvCxnSpPr/>
          <p:nvPr/>
        </p:nvCxnSpPr>
        <p:spPr>
          <a:xfrm rot="5400000">
            <a:off x="5111354" y="2137172"/>
            <a:ext cx="400050" cy="285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94F745B0-61F0-426D-BB04-102A77BC75DE}"/>
              </a:ext>
            </a:extLst>
          </p:cNvPr>
          <p:cNvCxnSpPr/>
          <p:nvPr/>
        </p:nvCxnSpPr>
        <p:spPr>
          <a:xfrm rot="5400000">
            <a:off x="5291138" y="2137172"/>
            <a:ext cx="400050" cy="2857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exagon 1">
            <a:extLst>
              <a:ext uri="{FF2B5EF4-FFF2-40B4-BE49-F238E27FC236}">
                <a16:creationId xmlns="" xmlns:a16="http://schemas.microsoft.com/office/drawing/2014/main" id="{85B66545-B38F-47A8-8BB6-5F53DD772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3504010"/>
            <a:ext cx="1828800" cy="1485900"/>
          </a:xfrm>
          <a:prstGeom prst="hexagon">
            <a:avLst>
              <a:gd name="adj" fmla="val 25003"/>
              <a:gd name="vf" fmla="val 115470"/>
            </a:avLst>
          </a:prstGeom>
          <a:solidFill>
            <a:srgbClr val="9AB5E4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cs typeface="Georgia"/>
              </a:rPr>
              <a:t>Appraisal of 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cs typeface="Georgia"/>
              </a:rPr>
              <a:t>threat by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cs typeface="Georgia"/>
              </a:rPr>
              <a:t>Amygdala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cs typeface="Georgia"/>
              </a:rPr>
              <a:t>organized by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cs typeface="Georgia"/>
              </a:rPr>
              <a:t>past experience</a:t>
            </a:r>
          </a:p>
        </p:txBody>
      </p:sp>
      <p:sp>
        <p:nvSpPr>
          <p:cNvPr id="205839" name="Line 13">
            <a:extLst>
              <a:ext uri="{FF2B5EF4-FFF2-40B4-BE49-F238E27FC236}">
                <a16:creationId xmlns="" xmlns:a16="http://schemas.microsoft.com/office/drawing/2014/main" id="{B6AE6EEB-99C1-4D52-A517-E4317DBB31D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9925" y="5389960"/>
            <a:ext cx="577454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25"/>
          </a:p>
        </p:txBody>
      </p:sp>
      <p:sp>
        <p:nvSpPr>
          <p:cNvPr id="205840" name="Line 13">
            <a:extLst>
              <a:ext uri="{FF2B5EF4-FFF2-40B4-BE49-F238E27FC236}">
                <a16:creationId xmlns="" xmlns:a16="http://schemas.microsoft.com/office/drawing/2014/main" id="{876680E0-2418-4EC2-895E-C5F4978F86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96929" y="5037535"/>
            <a:ext cx="0" cy="4572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25"/>
          </a:p>
        </p:txBody>
      </p:sp>
      <p:sp>
        <p:nvSpPr>
          <p:cNvPr id="205841" name="Line 13">
            <a:extLst>
              <a:ext uri="{FF2B5EF4-FFF2-40B4-BE49-F238E27FC236}">
                <a16:creationId xmlns="" xmlns:a16="http://schemas.microsoft.com/office/drawing/2014/main" id="{E551FC27-E908-4F8B-BCB8-25AD7DC918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5522" y="5423297"/>
            <a:ext cx="85725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25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6FCE79-EF33-621E-E96C-4A0CE6937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843" y="643466"/>
            <a:ext cx="3826566" cy="55287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Responses to traumatic event and/or violation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B3AF96-AF13-26A1-BD3D-8AB1A4264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335" y="599768"/>
            <a:ext cx="4555850" cy="5572432"/>
          </a:xfrm>
        </p:spPr>
        <p:txBody>
          <a:bodyPr anchor="ctr">
            <a:normAutofit/>
          </a:bodyPr>
          <a:lstStyle/>
          <a:p>
            <a:r>
              <a:rPr lang="en-US" dirty="0"/>
              <a:t>Fight</a:t>
            </a:r>
          </a:p>
          <a:p>
            <a:r>
              <a:rPr lang="en-US" dirty="0"/>
              <a:t>Flight</a:t>
            </a:r>
          </a:p>
          <a:p>
            <a:r>
              <a:rPr lang="en-US" dirty="0"/>
              <a:t>Freeze</a:t>
            </a:r>
          </a:p>
          <a:p>
            <a:r>
              <a:rPr lang="en-US" dirty="0"/>
              <a:t>Fawn</a:t>
            </a:r>
          </a:p>
          <a:p>
            <a:r>
              <a:rPr lang="en-US" dirty="0"/>
              <a:t>Tend and </a:t>
            </a:r>
            <a:r>
              <a:rPr lang="en-US" dirty="0" smtClean="0"/>
              <a:t>Befriend</a:t>
            </a:r>
          </a:p>
          <a:p>
            <a:r>
              <a:rPr lang="en-US" dirty="0" smtClean="0"/>
              <a:t>Fix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54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="" xmlns:a16="http://schemas.microsoft.com/office/drawing/2014/main" id="{1EDC0B6A-86FD-1189-C95B-8338EFC8D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8839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="" xmlns:a16="http://schemas.microsoft.com/office/drawing/2014/main" id="{227BA9E0-9138-4B45-9557-234B64EA7521}"/>
              </a:ext>
            </a:extLst>
          </p:cNvPr>
          <p:cNvSpPr txBox="1">
            <a:spLocks noGrp="1"/>
          </p:cNvSpPr>
          <p:nvPr/>
        </p:nvSpPr>
        <p:spPr bwMode="auto">
          <a:xfrm>
            <a:off x="8534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4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8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6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4579" name="Group 5">
            <a:extLst>
              <a:ext uri="{FF2B5EF4-FFF2-40B4-BE49-F238E27FC236}">
                <a16:creationId xmlns="" xmlns:a16="http://schemas.microsoft.com/office/drawing/2014/main" id="{11F0C756-B6D3-DD48-A6C7-4FF5530FD051}"/>
              </a:ext>
            </a:extLst>
          </p:cNvPr>
          <p:cNvGrpSpPr>
            <a:grpSpLocks/>
          </p:cNvGrpSpPr>
          <p:nvPr/>
        </p:nvGrpSpPr>
        <p:grpSpPr bwMode="auto">
          <a:xfrm>
            <a:off x="2772568" y="1116894"/>
            <a:ext cx="6189663" cy="914400"/>
            <a:chOff x="709" y="2256"/>
            <a:chExt cx="3899" cy="791"/>
          </a:xfrm>
        </p:grpSpPr>
        <p:sp>
          <p:nvSpPr>
            <p:cNvPr id="24593" name="Freeform 6">
              <a:extLst>
                <a:ext uri="{FF2B5EF4-FFF2-40B4-BE49-F238E27FC236}">
                  <a16:creationId xmlns="" xmlns:a16="http://schemas.microsoft.com/office/drawing/2014/main" id="{7C39484C-FB04-1C48-BC1A-62F71C53F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" y="2256"/>
              <a:ext cx="3899" cy="791"/>
            </a:xfrm>
            <a:custGeom>
              <a:avLst/>
              <a:gdLst>
                <a:gd name="T0" fmla="*/ 0 w 3901"/>
                <a:gd name="T1" fmla="*/ 2424 h 786"/>
                <a:gd name="T2" fmla="*/ 182 w 3901"/>
                <a:gd name="T3" fmla="*/ 2268 h 786"/>
                <a:gd name="T4" fmla="*/ 545 w 3901"/>
                <a:gd name="T5" fmla="*/ 1364 h 786"/>
                <a:gd name="T6" fmla="*/ 771 w 3901"/>
                <a:gd name="T7" fmla="*/ 899 h 786"/>
                <a:gd name="T8" fmla="*/ 975 w 3901"/>
                <a:gd name="T9" fmla="*/ 759 h 786"/>
                <a:gd name="T10" fmla="*/ 1126 w 3901"/>
                <a:gd name="T11" fmla="*/ 1039 h 786"/>
                <a:gd name="T12" fmla="*/ 1534 w 3901"/>
                <a:gd name="T13" fmla="*/ 1816 h 786"/>
                <a:gd name="T14" fmla="*/ 1988 w 3901"/>
                <a:gd name="T15" fmla="*/ 2424 h 786"/>
                <a:gd name="T16" fmla="*/ 2305 w 3901"/>
                <a:gd name="T17" fmla="*/ 2567 h 786"/>
                <a:gd name="T18" fmla="*/ 2713 w 3901"/>
                <a:gd name="T19" fmla="*/ 2109 h 786"/>
                <a:gd name="T20" fmla="*/ 2977 w 3901"/>
                <a:gd name="T21" fmla="*/ 899 h 786"/>
                <a:gd name="T22" fmla="*/ 3385 w 3901"/>
                <a:gd name="T23" fmla="*/ 46 h 786"/>
                <a:gd name="T24" fmla="*/ 3521 w 3901"/>
                <a:gd name="T25" fmla="*/ 0 h 7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01"/>
                <a:gd name="T40" fmla="*/ 0 h 786"/>
                <a:gd name="T41" fmla="*/ 3901 w 3901"/>
                <a:gd name="T42" fmla="*/ 786 h 7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01" h="786">
                  <a:moveTo>
                    <a:pt x="0" y="726"/>
                  </a:moveTo>
                  <a:cubicBezTo>
                    <a:pt x="45" y="730"/>
                    <a:pt x="91" y="734"/>
                    <a:pt x="182" y="681"/>
                  </a:cubicBezTo>
                  <a:cubicBezTo>
                    <a:pt x="273" y="628"/>
                    <a:pt x="447" y="476"/>
                    <a:pt x="545" y="408"/>
                  </a:cubicBezTo>
                  <a:cubicBezTo>
                    <a:pt x="643" y="340"/>
                    <a:pt x="696" y="302"/>
                    <a:pt x="771" y="272"/>
                  </a:cubicBezTo>
                  <a:cubicBezTo>
                    <a:pt x="846" y="242"/>
                    <a:pt x="907" y="219"/>
                    <a:pt x="998" y="227"/>
                  </a:cubicBezTo>
                  <a:cubicBezTo>
                    <a:pt x="1089" y="235"/>
                    <a:pt x="1195" y="265"/>
                    <a:pt x="1316" y="318"/>
                  </a:cubicBezTo>
                  <a:cubicBezTo>
                    <a:pt x="1437" y="371"/>
                    <a:pt x="1580" y="476"/>
                    <a:pt x="1724" y="544"/>
                  </a:cubicBezTo>
                  <a:cubicBezTo>
                    <a:pt x="1868" y="612"/>
                    <a:pt x="2050" y="688"/>
                    <a:pt x="2178" y="726"/>
                  </a:cubicBezTo>
                  <a:cubicBezTo>
                    <a:pt x="2306" y="764"/>
                    <a:pt x="2374" y="786"/>
                    <a:pt x="2495" y="771"/>
                  </a:cubicBezTo>
                  <a:cubicBezTo>
                    <a:pt x="2616" y="756"/>
                    <a:pt x="2759" y="718"/>
                    <a:pt x="2903" y="635"/>
                  </a:cubicBezTo>
                  <a:cubicBezTo>
                    <a:pt x="3047" y="552"/>
                    <a:pt x="3213" y="370"/>
                    <a:pt x="3357" y="272"/>
                  </a:cubicBezTo>
                  <a:cubicBezTo>
                    <a:pt x="3501" y="174"/>
                    <a:pt x="3674" y="91"/>
                    <a:pt x="3765" y="46"/>
                  </a:cubicBezTo>
                  <a:cubicBezTo>
                    <a:pt x="3856" y="1"/>
                    <a:pt x="3878" y="0"/>
                    <a:pt x="3901" y="0"/>
                  </a:cubicBezTo>
                </a:path>
              </a:pathLst>
            </a:custGeom>
            <a:noFill/>
            <a:ln w="57150">
              <a:solidFill>
                <a:srgbClr val="1A5B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7">
              <a:extLst>
                <a:ext uri="{FF2B5EF4-FFF2-40B4-BE49-F238E27FC236}">
                  <a16:creationId xmlns="" xmlns:a16="http://schemas.microsoft.com/office/drawing/2014/main" id="{EF04DF55-703F-1B47-9540-8229486FE2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2" y="2669"/>
              <a:ext cx="363" cy="273"/>
            </a:xfrm>
            <a:prstGeom prst="line">
              <a:avLst/>
            </a:prstGeom>
            <a:noFill/>
            <a:ln w="38100">
              <a:solidFill>
                <a:srgbClr val="1A5B8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Line 8">
              <a:extLst>
                <a:ext uri="{FF2B5EF4-FFF2-40B4-BE49-F238E27FC236}">
                  <a16:creationId xmlns="" xmlns:a16="http://schemas.microsoft.com/office/drawing/2014/main" id="{8B0B3F5C-5117-004A-A8F2-4B6B32F31D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4" y="2624"/>
              <a:ext cx="454" cy="227"/>
            </a:xfrm>
            <a:prstGeom prst="line">
              <a:avLst/>
            </a:prstGeom>
            <a:noFill/>
            <a:ln w="38100">
              <a:solidFill>
                <a:srgbClr val="1A5B8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9">
              <a:extLst>
                <a:ext uri="{FF2B5EF4-FFF2-40B4-BE49-F238E27FC236}">
                  <a16:creationId xmlns="" xmlns:a16="http://schemas.microsoft.com/office/drawing/2014/main" id="{E1E40F7C-675A-8546-B384-040B9D6728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9" y="2533"/>
              <a:ext cx="363" cy="272"/>
            </a:xfrm>
            <a:prstGeom prst="line">
              <a:avLst/>
            </a:prstGeom>
            <a:noFill/>
            <a:ln w="38100">
              <a:solidFill>
                <a:srgbClr val="1A5B8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0" name="Text Box 11">
            <a:extLst>
              <a:ext uri="{FF2B5EF4-FFF2-40B4-BE49-F238E27FC236}">
                <a16:creationId xmlns="" xmlns:a16="http://schemas.microsoft.com/office/drawing/2014/main" id="{F8B7EB0C-1F4B-A94D-B4F0-882DEFAFB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304801"/>
            <a:ext cx="6176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4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8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6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b="1" dirty="0">
                <a:solidFill>
                  <a:schemeClr val="tx1"/>
                </a:solidFill>
              </a:rPr>
              <a:t>Narrow Resilient Zone: small stressors can bump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b="1" dirty="0">
                <a:solidFill>
                  <a:schemeClr val="tx1"/>
                </a:solidFill>
              </a:rPr>
              <a:t> a person into the  Low/High Zone</a:t>
            </a:r>
          </a:p>
        </p:txBody>
      </p:sp>
      <p:sp>
        <p:nvSpPr>
          <p:cNvPr id="71684" name="Line 15">
            <a:extLst>
              <a:ext uri="{FF2B5EF4-FFF2-40B4-BE49-F238E27FC236}">
                <a16:creationId xmlns="" xmlns:a16="http://schemas.microsoft.com/office/drawing/2014/main" id="{DFD2A351-7C3C-744C-98E8-23AC7D3C4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990600"/>
            <a:ext cx="7620000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4582" name="Line 16">
            <a:extLst>
              <a:ext uri="{FF2B5EF4-FFF2-40B4-BE49-F238E27FC236}">
                <a16:creationId xmlns="" xmlns:a16="http://schemas.microsoft.com/office/drawing/2014/main" id="{CF93F3FB-6C98-4A43-B808-C9A80DD5F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133600"/>
            <a:ext cx="7620000" cy="0"/>
          </a:xfrm>
          <a:prstGeom prst="line">
            <a:avLst/>
          </a:prstGeom>
          <a:noFill/>
          <a:ln w="76200">
            <a:solidFill>
              <a:srgbClr val="9537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Text Box 18">
            <a:extLst>
              <a:ext uri="{FF2B5EF4-FFF2-40B4-BE49-F238E27FC236}">
                <a16:creationId xmlns="" xmlns:a16="http://schemas.microsoft.com/office/drawing/2014/main" id="{2A3C9573-D645-634A-8A53-C8405797B83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698707" y="1283495"/>
            <a:ext cx="2811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4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8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6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1A5B82"/>
                </a:solidFill>
              </a:rPr>
              <a:t>Resilient Zone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rgbClr val="1A5B82"/>
              </a:solidFill>
              <a:latin typeface="Arial" panose="020B0604020202020204" pitchFamily="34" charset="0"/>
            </a:endParaRPr>
          </a:p>
        </p:txBody>
      </p:sp>
      <p:sp>
        <p:nvSpPr>
          <p:cNvPr id="24584" name="Line 16">
            <a:extLst>
              <a:ext uri="{FF2B5EF4-FFF2-40B4-BE49-F238E27FC236}">
                <a16:creationId xmlns="" xmlns:a16="http://schemas.microsoft.com/office/drawing/2014/main" id="{39F9D0CC-A357-1244-9D65-6C5DF562B0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733800"/>
            <a:ext cx="7620000" cy="0"/>
          </a:xfrm>
          <a:prstGeom prst="line">
            <a:avLst/>
          </a:prstGeom>
          <a:noFill/>
          <a:ln w="76200">
            <a:solidFill>
              <a:srgbClr val="9537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16">
            <a:extLst>
              <a:ext uri="{FF2B5EF4-FFF2-40B4-BE49-F238E27FC236}">
                <a16:creationId xmlns="" xmlns:a16="http://schemas.microsoft.com/office/drawing/2014/main" id="{C18B5857-DDA2-4C41-91C4-B3CD05E976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5791200"/>
            <a:ext cx="7620000" cy="0"/>
          </a:xfrm>
          <a:prstGeom prst="line">
            <a:avLst/>
          </a:prstGeom>
          <a:noFill/>
          <a:ln w="76200">
            <a:solidFill>
              <a:srgbClr val="9537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6" name="Group 5">
            <a:extLst>
              <a:ext uri="{FF2B5EF4-FFF2-40B4-BE49-F238E27FC236}">
                <a16:creationId xmlns="" xmlns:a16="http://schemas.microsoft.com/office/drawing/2014/main" id="{C814DA54-3277-FD40-B530-A0591920E52E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886200"/>
            <a:ext cx="7543800" cy="1828800"/>
            <a:chOff x="709" y="2256"/>
            <a:chExt cx="3899" cy="791"/>
          </a:xfrm>
        </p:grpSpPr>
        <p:sp>
          <p:nvSpPr>
            <p:cNvPr id="24589" name="Freeform 6">
              <a:extLst>
                <a:ext uri="{FF2B5EF4-FFF2-40B4-BE49-F238E27FC236}">
                  <a16:creationId xmlns="" xmlns:a16="http://schemas.microsoft.com/office/drawing/2014/main" id="{EA4CDBA8-17DC-9640-AFB8-C931A4048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" y="2256"/>
              <a:ext cx="3899" cy="791"/>
            </a:xfrm>
            <a:custGeom>
              <a:avLst/>
              <a:gdLst>
                <a:gd name="T0" fmla="*/ 0 w 3901"/>
                <a:gd name="T1" fmla="*/ 2424 h 786"/>
                <a:gd name="T2" fmla="*/ 182 w 3901"/>
                <a:gd name="T3" fmla="*/ 2268 h 786"/>
                <a:gd name="T4" fmla="*/ 545 w 3901"/>
                <a:gd name="T5" fmla="*/ 1364 h 786"/>
                <a:gd name="T6" fmla="*/ 771 w 3901"/>
                <a:gd name="T7" fmla="*/ 899 h 786"/>
                <a:gd name="T8" fmla="*/ 975 w 3901"/>
                <a:gd name="T9" fmla="*/ 759 h 786"/>
                <a:gd name="T10" fmla="*/ 1126 w 3901"/>
                <a:gd name="T11" fmla="*/ 1039 h 786"/>
                <a:gd name="T12" fmla="*/ 1534 w 3901"/>
                <a:gd name="T13" fmla="*/ 1816 h 786"/>
                <a:gd name="T14" fmla="*/ 1988 w 3901"/>
                <a:gd name="T15" fmla="*/ 2424 h 786"/>
                <a:gd name="T16" fmla="*/ 2305 w 3901"/>
                <a:gd name="T17" fmla="*/ 2567 h 786"/>
                <a:gd name="T18" fmla="*/ 2713 w 3901"/>
                <a:gd name="T19" fmla="*/ 2109 h 786"/>
                <a:gd name="T20" fmla="*/ 2977 w 3901"/>
                <a:gd name="T21" fmla="*/ 899 h 786"/>
                <a:gd name="T22" fmla="*/ 3385 w 3901"/>
                <a:gd name="T23" fmla="*/ 46 h 786"/>
                <a:gd name="T24" fmla="*/ 3521 w 3901"/>
                <a:gd name="T25" fmla="*/ 0 h 7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01"/>
                <a:gd name="T40" fmla="*/ 0 h 786"/>
                <a:gd name="T41" fmla="*/ 3901 w 3901"/>
                <a:gd name="T42" fmla="*/ 786 h 7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01" h="786">
                  <a:moveTo>
                    <a:pt x="0" y="726"/>
                  </a:moveTo>
                  <a:cubicBezTo>
                    <a:pt x="45" y="730"/>
                    <a:pt x="91" y="734"/>
                    <a:pt x="182" y="681"/>
                  </a:cubicBezTo>
                  <a:cubicBezTo>
                    <a:pt x="273" y="628"/>
                    <a:pt x="447" y="476"/>
                    <a:pt x="545" y="408"/>
                  </a:cubicBezTo>
                  <a:cubicBezTo>
                    <a:pt x="643" y="340"/>
                    <a:pt x="696" y="302"/>
                    <a:pt x="771" y="272"/>
                  </a:cubicBezTo>
                  <a:cubicBezTo>
                    <a:pt x="846" y="242"/>
                    <a:pt x="907" y="219"/>
                    <a:pt x="998" y="227"/>
                  </a:cubicBezTo>
                  <a:cubicBezTo>
                    <a:pt x="1089" y="235"/>
                    <a:pt x="1195" y="265"/>
                    <a:pt x="1316" y="318"/>
                  </a:cubicBezTo>
                  <a:cubicBezTo>
                    <a:pt x="1437" y="371"/>
                    <a:pt x="1580" y="476"/>
                    <a:pt x="1724" y="544"/>
                  </a:cubicBezTo>
                  <a:cubicBezTo>
                    <a:pt x="1868" y="612"/>
                    <a:pt x="2050" y="688"/>
                    <a:pt x="2178" y="726"/>
                  </a:cubicBezTo>
                  <a:cubicBezTo>
                    <a:pt x="2306" y="764"/>
                    <a:pt x="2374" y="786"/>
                    <a:pt x="2495" y="771"/>
                  </a:cubicBezTo>
                  <a:cubicBezTo>
                    <a:pt x="2616" y="756"/>
                    <a:pt x="2759" y="718"/>
                    <a:pt x="2903" y="635"/>
                  </a:cubicBezTo>
                  <a:cubicBezTo>
                    <a:pt x="3047" y="552"/>
                    <a:pt x="3213" y="370"/>
                    <a:pt x="3357" y="272"/>
                  </a:cubicBezTo>
                  <a:cubicBezTo>
                    <a:pt x="3501" y="174"/>
                    <a:pt x="3674" y="91"/>
                    <a:pt x="3765" y="46"/>
                  </a:cubicBezTo>
                  <a:cubicBezTo>
                    <a:pt x="3856" y="1"/>
                    <a:pt x="3878" y="0"/>
                    <a:pt x="3901" y="0"/>
                  </a:cubicBezTo>
                </a:path>
              </a:pathLst>
            </a:custGeom>
            <a:noFill/>
            <a:ln w="57150">
              <a:solidFill>
                <a:srgbClr val="1A5B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Line 7">
              <a:extLst>
                <a:ext uri="{FF2B5EF4-FFF2-40B4-BE49-F238E27FC236}">
                  <a16:creationId xmlns="" xmlns:a16="http://schemas.microsoft.com/office/drawing/2014/main" id="{C9CAA8CB-D64F-8344-8851-76F23142B1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2" y="2669"/>
              <a:ext cx="363" cy="273"/>
            </a:xfrm>
            <a:prstGeom prst="line">
              <a:avLst/>
            </a:prstGeom>
            <a:noFill/>
            <a:ln w="38100">
              <a:solidFill>
                <a:srgbClr val="1A5B8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Line 8">
              <a:extLst>
                <a:ext uri="{FF2B5EF4-FFF2-40B4-BE49-F238E27FC236}">
                  <a16:creationId xmlns="" xmlns:a16="http://schemas.microsoft.com/office/drawing/2014/main" id="{5518B54B-5E7D-1B4A-99B6-B19287A67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4" y="2624"/>
              <a:ext cx="454" cy="227"/>
            </a:xfrm>
            <a:prstGeom prst="line">
              <a:avLst/>
            </a:prstGeom>
            <a:noFill/>
            <a:ln w="38100">
              <a:solidFill>
                <a:srgbClr val="1A5B8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Line 9">
              <a:extLst>
                <a:ext uri="{FF2B5EF4-FFF2-40B4-BE49-F238E27FC236}">
                  <a16:creationId xmlns="" xmlns:a16="http://schemas.microsoft.com/office/drawing/2014/main" id="{2A152EE6-3840-DB46-B175-941A62E96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9" y="2533"/>
              <a:ext cx="363" cy="272"/>
            </a:xfrm>
            <a:prstGeom prst="line">
              <a:avLst/>
            </a:prstGeom>
            <a:noFill/>
            <a:ln w="38100">
              <a:solidFill>
                <a:srgbClr val="1A5B8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7" name="Text Box 11">
            <a:extLst>
              <a:ext uri="{FF2B5EF4-FFF2-40B4-BE49-F238E27FC236}">
                <a16:creationId xmlns="" xmlns:a16="http://schemas.microsoft.com/office/drawing/2014/main" id="{D7D6EACE-D001-3342-BC67-D1EFDEE88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4605" y="2819400"/>
            <a:ext cx="49888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4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8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6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b="1" dirty="0">
                <a:solidFill>
                  <a:srgbClr val="1A5B82"/>
                </a:solidFill>
              </a:rPr>
              <a:t>Wide Resilient Zone: greater capacity to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 b="1" dirty="0">
                <a:solidFill>
                  <a:srgbClr val="1A5B82"/>
                </a:solidFill>
              </a:rPr>
              <a:t>stay within your Resilient Zone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1A5B82"/>
                </a:solidFill>
              </a:rPr>
              <a:t>even when faced with life stressors</a:t>
            </a:r>
            <a:endParaRPr lang="pt-BR" altLang="en-US" sz="1800" b="1" dirty="0">
              <a:solidFill>
                <a:srgbClr val="1A5B82"/>
              </a:solidFill>
            </a:endParaRPr>
          </a:p>
        </p:txBody>
      </p:sp>
      <p:sp>
        <p:nvSpPr>
          <p:cNvPr id="24588" name="Rectangle 4">
            <a:extLst>
              <a:ext uri="{FF2B5EF4-FFF2-40B4-BE49-F238E27FC236}">
                <a16:creationId xmlns="" xmlns:a16="http://schemas.microsoft.com/office/drawing/2014/main" id="{2A9AD94F-789E-8846-B9C9-CD439F21C66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866857" y="4517232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4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8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6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1A5B82"/>
                </a:solidFill>
              </a:rPr>
              <a:t>Resilient Zone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1A5B8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5B8A69EC-27DC-2C49-95B3-3F1E99961BB9}"/>
              </a:ext>
            </a:extLst>
          </p:cNvPr>
          <p:cNvGrpSpPr>
            <a:grpSpLocks/>
          </p:cNvGrpSpPr>
          <p:nvPr/>
        </p:nvGrpSpPr>
        <p:grpSpPr bwMode="auto">
          <a:xfrm>
            <a:off x="3063876" y="3200401"/>
            <a:ext cx="6189663" cy="1255713"/>
            <a:chOff x="709" y="2256"/>
            <a:chExt cx="3899" cy="791"/>
          </a:xfrm>
        </p:grpSpPr>
        <p:sp>
          <p:nvSpPr>
            <p:cNvPr id="23569" name="Freeform 5">
              <a:extLst>
                <a:ext uri="{FF2B5EF4-FFF2-40B4-BE49-F238E27FC236}">
                  <a16:creationId xmlns="" xmlns:a16="http://schemas.microsoft.com/office/drawing/2014/main" id="{DC4D2FD0-2173-6143-9673-7F6569A6F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" y="2256"/>
              <a:ext cx="3899" cy="791"/>
            </a:xfrm>
            <a:custGeom>
              <a:avLst/>
              <a:gdLst>
                <a:gd name="T0" fmla="*/ 0 w 3901"/>
                <a:gd name="T1" fmla="*/ 2471 h 786"/>
                <a:gd name="T2" fmla="*/ 182 w 3901"/>
                <a:gd name="T3" fmla="*/ 2312 h 786"/>
                <a:gd name="T4" fmla="*/ 545 w 3901"/>
                <a:gd name="T5" fmla="*/ 1391 h 786"/>
                <a:gd name="T6" fmla="*/ 771 w 3901"/>
                <a:gd name="T7" fmla="*/ 917 h 786"/>
                <a:gd name="T8" fmla="*/ 975 w 3901"/>
                <a:gd name="T9" fmla="*/ 774 h 786"/>
                <a:gd name="T10" fmla="*/ 1123 w 3901"/>
                <a:gd name="T11" fmla="*/ 1060 h 786"/>
                <a:gd name="T12" fmla="*/ 1531 w 3901"/>
                <a:gd name="T13" fmla="*/ 1852 h 786"/>
                <a:gd name="T14" fmla="*/ 1985 w 3901"/>
                <a:gd name="T15" fmla="*/ 2471 h 786"/>
                <a:gd name="T16" fmla="*/ 2302 w 3901"/>
                <a:gd name="T17" fmla="*/ 2616 h 786"/>
                <a:gd name="T18" fmla="*/ 2710 w 3901"/>
                <a:gd name="T19" fmla="*/ 2149 h 786"/>
                <a:gd name="T20" fmla="*/ 2971 w 3901"/>
                <a:gd name="T21" fmla="*/ 917 h 786"/>
                <a:gd name="T22" fmla="*/ 3379 w 3901"/>
                <a:gd name="T23" fmla="*/ 46 h 786"/>
                <a:gd name="T24" fmla="*/ 3515 w 3901"/>
                <a:gd name="T25" fmla="*/ 0 h 7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01"/>
                <a:gd name="T40" fmla="*/ 0 h 786"/>
                <a:gd name="T41" fmla="*/ 3901 w 3901"/>
                <a:gd name="T42" fmla="*/ 786 h 7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01" h="786">
                  <a:moveTo>
                    <a:pt x="0" y="726"/>
                  </a:moveTo>
                  <a:cubicBezTo>
                    <a:pt x="45" y="730"/>
                    <a:pt x="91" y="734"/>
                    <a:pt x="182" y="681"/>
                  </a:cubicBezTo>
                  <a:cubicBezTo>
                    <a:pt x="273" y="628"/>
                    <a:pt x="447" y="476"/>
                    <a:pt x="545" y="408"/>
                  </a:cubicBezTo>
                  <a:cubicBezTo>
                    <a:pt x="643" y="340"/>
                    <a:pt x="696" y="302"/>
                    <a:pt x="771" y="272"/>
                  </a:cubicBezTo>
                  <a:cubicBezTo>
                    <a:pt x="846" y="242"/>
                    <a:pt x="907" y="219"/>
                    <a:pt x="998" y="227"/>
                  </a:cubicBezTo>
                  <a:cubicBezTo>
                    <a:pt x="1089" y="235"/>
                    <a:pt x="1195" y="265"/>
                    <a:pt x="1316" y="318"/>
                  </a:cubicBezTo>
                  <a:cubicBezTo>
                    <a:pt x="1437" y="371"/>
                    <a:pt x="1580" y="476"/>
                    <a:pt x="1724" y="544"/>
                  </a:cubicBezTo>
                  <a:cubicBezTo>
                    <a:pt x="1868" y="612"/>
                    <a:pt x="2050" y="688"/>
                    <a:pt x="2178" y="726"/>
                  </a:cubicBezTo>
                  <a:cubicBezTo>
                    <a:pt x="2306" y="764"/>
                    <a:pt x="2374" y="786"/>
                    <a:pt x="2495" y="771"/>
                  </a:cubicBezTo>
                  <a:cubicBezTo>
                    <a:pt x="2616" y="756"/>
                    <a:pt x="2759" y="718"/>
                    <a:pt x="2903" y="635"/>
                  </a:cubicBezTo>
                  <a:cubicBezTo>
                    <a:pt x="3047" y="552"/>
                    <a:pt x="3213" y="370"/>
                    <a:pt x="3357" y="272"/>
                  </a:cubicBezTo>
                  <a:cubicBezTo>
                    <a:pt x="3501" y="174"/>
                    <a:pt x="3674" y="91"/>
                    <a:pt x="3765" y="46"/>
                  </a:cubicBezTo>
                  <a:cubicBezTo>
                    <a:pt x="3856" y="1"/>
                    <a:pt x="3878" y="0"/>
                    <a:pt x="3901" y="0"/>
                  </a:cubicBezTo>
                </a:path>
              </a:pathLst>
            </a:custGeom>
            <a:noFill/>
            <a:ln w="76200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6">
              <a:extLst>
                <a:ext uri="{FF2B5EF4-FFF2-40B4-BE49-F238E27FC236}">
                  <a16:creationId xmlns="" xmlns:a16="http://schemas.microsoft.com/office/drawing/2014/main" id="{6FDD0B1C-397E-2945-939E-4BAFF397A3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2" y="2669"/>
              <a:ext cx="363" cy="273"/>
            </a:xfrm>
            <a:prstGeom prst="line">
              <a:avLst/>
            </a:prstGeom>
            <a:noFill/>
            <a:ln w="38100">
              <a:solidFill>
                <a:srgbClr val="4F81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7">
              <a:extLst>
                <a:ext uri="{FF2B5EF4-FFF2-40B4-BE49-F238E27FC236}">
                  <a16:creationId xmlns="" xmlns:a16="http://schemas.microsoft.com/office/drawing/2014/main" id="{08E3DF68-17D2-ED40-8124-ADA016410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4" y="2624"/>
              <a:ext cx="454" cy="227"/>
            </a:xfrm>
            <a:prstGeom prst="line">
              <a:avLst/>
            </a:prstGeom>
            <a:noFill/>
            <a:ln w="38100">
              <a:solidFill>
                <a:srgbClr val="4F81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8">
              <a:extLst>
                <a:ext uri="{FF2B5EF4-FFF2-40B4-BE49-F238E27FC236}">
                  <a16:creationId xmlns="" xmlns:a16="http://schemas.microsoft.com/office/drawing/2014/main" id="{FBA081E2-A63F-154B-B95B-0BC864C723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9" y="2533"/>
              <a:ext cx="363" cy="272"/>
            </a:xfrm>
            <a:prstGeom prst="line">
              <a:avLst/>
            </a:prstGeom>
            <a:noFill/>
            <a:ln w="38100">
              <a:solidFill>
                <a:srgbClr val="4F81B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="" xmlns:a16="http://schemas.microsoft.com/office/drawing/2014/main" id="{08C8304A-52D5-0649-B156-5CD6ABCFC346}"/>
              </a:ext>
            </a:extLst>
          </p:cNvPr>
          <p:cNvGrpSpPr>
            <a:grpSpLocks/>
          </p:cNvGrpSpPr>
          <p:nvPr/>
        </p:nvGrpSpPr>
        <p:grpSpPr bwMode="auto">
          <a:xfrm>
            <a:off x="2911475" y="3124200"/>
            <a:ext cx="6400800" cy="1371600"/>
            <a:chOff x="816" y="1776"/>
            <a:chExt cx="4032" cy="864"/>
          </a:xfrm>
        </p:grpSpPr>
        <p:sp>
          <p:nvSpPr>
            <p:cNvPr id="23567" name="Line 10">
              <a:extLst>
                <a:ext uri="{FF2B5EF4-FFF2-40B4-BE49-F238E27FC236}">
                  <a16:creationId xmlns="" xmlns:a16="http://schemas.microsoft.com/office/drawing/2014/main" id="{81C02B31-4569-5644-8C64-4C99D7EE0C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776"/>
              <a:ext cx="403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1">
              <a:extLst>
                <a:ext uri="{FF2B5EF4-FFF2-40B4-BE49-F238E27FC236}">
                  <a16:creationId xmlns="" xmlns:a16="http://schemas.microsoft.com/office/drawing/2014/main" id="{92D1B66E-CC90-EA42-8AF4-54C0D17ED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640"/>
              <a:ext cx="403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AutoShape 12">
            <a:extLst>
              <a:ext uri="{FF2B5EF4-FFF2-40B4-BE49-F238E27FC236}">
                <a16:creationId xmlns="" xmlns:a16="http://schemas.microsoft.com/office/drawing/2014/main" id="{7B80F17F-78F5-1245-93BA-A54E291963D6}"/>
              </a:ext>
            </a:extLst>
          </p:cNvPr>
          <p:cNvSpPr>
            <a:spLocks noChangeArrowheads="1"/>
          </p:cNvSpPr>
          <p:nvPr/>
        </p:nvSpPr>
        <p:spPr bwMode="auto">
          <a:xfrm rot="15015223" flipH="1">
            <a:off x="1931194" y="2528094"/>
            <a:ext cx="2819400" cy="744538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24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8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6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376092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="" xmlns:a16="http://schemas.microsoft.com/office/drawing/2014/main" id="{D6AD4547-C861-8E44-AA80-F4504FE766C7}"/>
              </a:ext>
            </a:extLst>
          </p:cNvPr>
          <p:cNvSpPr>
            <a:spLocks/>
          </p:cNvSpPr>
          <p:nvPr/>
        </p:nvSpPr>
        <p:spPr bwMode="auto">
          <a:xfrm>
            <a:off x="4054475" y="2438400"/>
            <a:ext cx="4800600" cy="2743200"/>
          </a:xfrm>
          <a:custGeom>
            <a:avLst/>
            <a:gdLst>
              <a:gd name="T0" fmla="*/ 0 w 3024"/>
              <a:gd name="T1" fmla="*/ 2147483646 h 1728"/>
              <a:gd name="T2" fmla="*/ 2147483646 w 3024"/>
              <a:gd name="T3" fmla="*/ 2147483646 h 1728"/>
              <a:gd name="T4" fmla="*/ 2147483646 w 3024"/>
              <a:gd name="T5" fmla="*/ 2147483646 h 1728"/>
              <a:gd name="T6" fmla="*/ 2147483646 w 3024"/>
              <a:gd name="T7" fmla="*/ 2147483646 h 1728"/>
              <a:gd name="T8" fmla="*/ 2147483646 w 3024"/>
              <a:gd name="T9" fmla="*/ 2147483646 h 1728"/>
              <a:gd name="T10" fmla="*/ 2147483646 w 3024"/>
              <a:gd name="T11" fmla="*/ 0 h 1728"/>
              <a:gd name="T12" fmla="*/ 2147483646 w 3024"/>
              <a:gd name="T13" fmla="*/ 0 h 1728"/>
              <a:gd name="T14" fmla="*/ 2147483646 w 3024"/>
              <a:gd name="T15" fmla="*/ 2147483646 h 1728"/>
              <a:gd name="T16" fmla="*/ 2147483646 w 3024"/>
              <a:gd name="T17" fmla="*/ 2147483646 h 1728"/>
              <a:gd name="T18" fmla="*/ 2147483646 w 3024"/>
              <a:gd name="T19" fmla="*/ 2147483646 h 17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24"/>
              <a:gd name="T31" fmla="*/ 0 h 1728"/>
              <a:gd name="T32" fmla="*/ 3024 w 3024"/>
              <a:gd name="T33" fmla="*/ 1728 h 17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24" h="1728">
                <a:moveTo>
                  <a:pt x="0" y="816"/>
                </a:moveTo>
                <a:lnTo>
                  <a:pt x="240" y="384"/>
                </a:lnTo>
                <a:lnTo>
                  <a:pt x="384" y="1344"/>
                </a:lnTo>
                <a:lnTo>
                  <a:pt x="672" y="288"/>
                </a:lnTo>
                <a:lnTo>
                  <a:pt x="864" y="1680"/>
                </a:lnTo>
                <a:lnTo>
                  <a:pt x="1152" y="0"/>
                </a:lnTo>
                <a:lnTo>
                  <a:pt x="1536" y="0"/>
                </a:lnTo>
                <a:lnTo>
                  <a:pt x="1920" y="1728"/>
                </a:lnTo>
                <a:lnTo>
                  <a:pt x="2352" y="1728"/>
                </a:lnTo>
                <a:lnTo>
                  <a:pt x="3024" y="48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4">
            <a:extLst>
              <a:ext uri="{FF2B5EF4-FFF2-40B4-BE49-F238E27FC236}">
                <a16:creationId xmlns="" xmlns:a16="http://schemas.microsoft.com/office/drawing/2014/main" id="{B6D8BC52-FBD4-764D-8611-2BC2F6989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0"/>
            <a:ext cx="480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4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8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6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Traumatic/Stressful Event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or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Stressful/Traumatic Triggers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="" xmlns:a16="http://schemas.microsoft.com/office/drawing/2014/main" id="{3E715D4F-F06D-944F-962A-48B72EE72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3" y="5568950"/>
            <a:ext cx="2705100" cy="4000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24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8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6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i="1" dirty="0">
                <a:solidFill>
                  <a:schemeClr val="tx1"/>
                </a:solidFill>
              </a:rPr>
              <a:t>Stuck in Low Zone</a:t>
            </a:r>
            <a:endParaRPr lang="en-US" altLang="ja-JP" sz="2000" b="1" i="1" dirty="0">
              <a:solidFill>
                <a:schemeClr val="tx1"/>
              </a:solidFill>
            </a:endParaRPr>
          </a:p>
        </p:txBody>
      </p:sp>
      <p:sp>
        <p:nvSpPr>
          <p:cNvPr id="14" name="Text Box 17">
            <a:extLst>
              <a:ext uri="{FF2B5EF4-FFF2-40B4-BE49-F238E27FC236}">
                <a16:creationId xmlns="" xmlns:a16="http://schemas.microsoft.com/office/drawing/2014/main" id="{61578B97-2BB2-C047-9DFF-87EE5F633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57200"/>
            <a:ext cx="1981200" cy="15700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24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8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6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i="1" dirty="0">
                <a:solidFill>
                  <a:schemeClr val="tx1"/>
                </a:solidFill>
              </a:rPr>
              <a:t>Edgy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i="1" dirty="0">
                <a:solidFill>
                  <a:schemeClr val="tx1"/>
                </a:solidFill>
              </a:rPr>
              <a:t>Irritable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i="1" dirty="0">
                <a:solidFill>
                  <a:schemeClr val="tx1"/>
                </a:solidFill>
              </a:rPr>
              <a:t>Mania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i="1" dirty="0">
                <a:solidFill>
                  <a:schemeClr val="tx1"/>
                </a:solidFill>
              </a:rPr>
              <a:t>Anxiety &amp; Panic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i="1" dirty="0">
                <a:solidFill>
                  <a:schemeClr val="tx1"/>
                </a:solidFill>
              </a:rPr>
              <a:t>Angry outbursts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i="1" dirty="0">
                <a:solidFill>
                  <a:schemeClr val="tx1"/>
                </a:solidFill>
              </a:rPr>
              <a:t>Pain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="" xmlns:a16="http://schemas.microsoft.com/office/drawing/2014/main" id="{128DA7E2-5FC7-9D42-A40D-7C6B0915F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876801"/>
            <a:ext cx="2438400" cy="10779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24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8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6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i="1" dirty="0">
                <a:solidFill>
                  <a:schemeClr val="tx1"/>
                </a:solidFill>
              </a:rPr>
              <a:t>Depression/Sadness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i="1" dirty="0">
                <a:solidFill>
                  <a:schemeClr val="tx1"/>
                </a:solidFill>
              </a:rPr>
              <a:t>Isolated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i="1" dirty="0">
                <a:solidFill>
                  <a:schemeClr val="tx1"/>
                </a:solidFill>
              </a:rPr>
              <a:t>Exhaustion/Fatigue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i="1" dirty="0">
                <a:solidFill>
                  <a:schemeClr val="tx1"/>
                </a:solidFill>
              </a:rPr>
              <a:t>Numbness</a:t>
            </a:r>
          </a:p>
        </p:txBody>
      </p:sp>
      <p:sp>
        <p:nvSpPr>
          <p:cNvPr id="16" name="Text Box 19">
            <a:extLst>
              <a:ext uri="{FF2B5EF4-FFF2-40B4-BE49-F238E27FC236}">
                <a16:creationId xmlns="" xmlns:a16="http://schemas.microsoft.com/office/drawing/2014/main" id="{61B17EBE-3DD6-9C40-B6DA-2267158889B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656638" y="3457576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4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8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6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</a:rPr>
              <a:t>Resilient Zone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rgbClr val="376092"/>
              </a:solidFill>
              <a:latin typeface="Arial" panose="020B0604020202020204" pitchFamily="34" charset="0"/>
            </a:endParaRPr>
          </a:p>
        </p:txBody>
      </p:sp>
      <p:sp>
        <p:nvSpPr>
          <p:cNvPr id="17" name="AutoShape 20">
            <a:extLst>
              <a:ext uri="{FF2B5EF4-FFF2-40B4-BE49-F238E27FC236}">
                <a16:creationId xmlns="" xmlns:a16="http://schemas.microsoft.com/office/drawing/2014/main" id="{B6E98C1C-4022-4E4C-ABE1-D099D4A6627A}"/>
              </a:ext>
            </a:extLst>
          </p:cNvPr>
          <p:cNvSpPr>
            <a:spLocks/>
          </p:cNvSpPr>
          <p:nvPr/>
        </p:nvSpPr>
        <p:spPr bwMode="auto">
          <a:xfrm>
            <a:off x="9388475" y="3124200"/>
            <a:ext cx="228600" cy="1371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24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8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6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376092"/>
              </a:solidFill>
            </a:endParaRPr>
          </a:p>
        </p:txBody>
      </p:sp>
      <p:sp>
        <p:nvSpPr>
          <p:cNvPr id="23564" name="TextBox 24">
            <a:extLst>
              <a:ext uri="{FF2B5EF4-FFF2-40B4-BE49-F238E27FC236}">
                <a16:creationId xmlns="" xmlns:a16="http://schemas.microsoft.com/office/drawing/2014/main" id="{C11EA6BE-570C-F344-877A-E2FBC42D9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611938"/>
            <a:ext cx="6032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4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8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6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</a:rPr>
              <a:t>Graphic adapted from an original graphic of Peter Levine/Heller, original slide design by Genie Everett</a:t>
            </a:r>
          </a:p>
        </p:txBody>
      </p:sp>
      <p:sp>
        <p:nvSpPr>
          <p:cNvPr id="23565" name="Slide Number Placeholder 4">
            <a:extLst>
              <a:ext uri="{FF2B5EF4-FFF2-40B4-BE49-F238E27FC236}">
                <a16:creationId xmlns="" xmlns:a16="http://schemas.microsoft.com/office/drawing/2014/main" id="{53AEFF38-3B8A-3241-9783-E2CC14F78003}"/>
              </a:ext>
            </a:extLst>
          </p:cNvPr>
          <p:cNvSpPr txBox="1">
            <a:spLocks/>
          </p:cNvSpPr>
          <p:nvPr/>
        </p:nvSpPr>
        <p:spPr bwMode="auto">
          <a:xfrm>
            <a:off x="9910764" y="6492876"/>
            <a:ext cx="223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4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8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6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E1295D9-A6AE-C84D-B861-066CC20B628D}" type="slidenum">
              <a:rPr lang="en-US" altLang="en-US" sz="1200">
                <a:solidFill>
                  <a:srgbClr val="376092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200">
              <a:solidFill>
                <a:srgbClr val="376092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Box 16">
            <a:extLst>
              <a:ext uri="{FF2B5EF4-FFF2-40B4-BE49-F238E27FC236}">
                <a16:creationId xmlns="" xmlns:a16="http://schemas.microsoft.com/office/drawing/2014/main" id="{B04CB374-78A1-6342-A90F-D614169E1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0" y="1828800"/>
            <a:ext cx="2794000" cy="4000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24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8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6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4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chemeClr val="tx2"/>
              </a:buClr>
              <a:buFont typeface="Candara" panose="020E0502030303020204" pitchFamily="34" charset="0"/>
              <a:buChar char="•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5B3D7"/>
              </a:buClr>
              <a:buFont typeface="Candara" panose="020E0502030303020204" pitchFamily="34" charset="0"/>
              <a:buChar char="•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i="1" dirty="0">
                <a:solidFill>
                  <a:srgbClr val="376092"/>
                </a:solidFill>
              </a:rPr>
              <a:t>Stuck in High Zone</a:t>
            </a:r>
            <a:endParaRPr lang="en-US" altLang="ja-JP" sz="2000" b="1" i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4" grpId="0" animBg="1"/>
      <p:bldP spid="15" grpId="0" animBg="1"/>
      <p:bldP spid="16" grpId="0"/>
      <p:bldP spid="17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700" b="1" dirty="0"/>
              <a:t>Traumatic Events/ Violence Across the Generational Life Span Leaves a Human</a:t>
            </a:r>
            <a:r>
              <a:rPr lang="en-US" b="1" dirty="0"/>
              <a:t>………….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0"/>
              <a:buChar char="p"/>
              <a:defRPr/>
            </a:pPr>
            <a:r>
              <a:rPr lang="en-US" sz="2400" b="1" dirty="0"/>
              <a:t>I experience myself as powerless</a:t>
            </a:r>
          </a:p>
          <a:p>
            <a:pPr>
              <a:buFont typeface="Wingdings" charset="0"/>
              <a:buChar char="p"/>
              <a:defRPr/>
            </a:pPr>
            <a:endParaRPr lang="en-US" sz="2400" b="1" dirty="0"/>
          </a:p>
          <a:p>
            <a:pPr>
              <a:buFont typeface="Wingdings" charset="0"/>
              <a:buChar char="p"/>
              <a:defRPr/>
            </a:pPr>
            <a:r>
              <a:rPr lang="en-US" sz="2400" b="1" dirty="0"/>
              <a:t>I am disconnected from myself, others, and the world around me</a:t>
            </a:r>
          </a:p>
          <a:p>
            <a:pPr>
              <a:buFont typeface="Wingdings" charset="0"/>
              <a:buChar char="p"/>
              <a:defRPr/>
            </a:pPr>
            <a:endParaRPr lang="en-US" sz="2400" b="1" dirty="0"/>
          </a:p>
          <a:p>
            <a:pPr>
              <a:buFont typeface="Wingdings" charset="0"/>
              <a:buChar char="p"/>
              <a:defRPr/>
            </a:pPr>
            <a:r>
              <a:rPr lang="en-US" sz="2400" b="1" dirty="0"/>
              <a:t>I experience myself as devalued</a:t>
            </a:r>
          </a:p>
          <a:p>
            <a:pPr>
              <a:buFont typeface="Wingdings" charset="0"/>
              <a:buChar char="p"/>
              <a:defRPr/>
            </a:pPr>
            <a:endParaRPr lang="en-US" sz="2400" b="1" dirty="0"/>
          </a:p>
          <a:p>
            <a:pPr>
              <a:buFont typeface="Wingdings" charset="0"/>
              <a:buChar char="p"/>
              <a:defRPr/>
            </a:pPr>
            <a:r>
              <a:rPr lang="en-US" sz="2400" b="1" dirty="0"/>
              <a:t>I am out of control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buFont typeface="Wingdings" charset="0"/>
              <a:buChar char="p"/>
              <a:defRPr/>
            </a:pPr>
            <a:endParaRPr lang="en-US" dirty="0"/>
          </a:p>
          <a:p>
            <a:pPr>
              <a:buFont typeface="Wingdings" charset="0"/>
              <a:buChar char="p"/>
              <a:defRPr/>
            </a:pPr>
            <a:endParaRPr lang="en-US" dirty="0"/>
          </a:p>
        </p:txBody>
      </p:sp>
      <p:pic>
        <p:nvPicPr>
          <p:cNvPr id="2867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777" y="1909957"/>
            <a:ext cx="4040187" cy="4194175"/>
          </a:xfrm>
        </p:spPr>
      </p:pic>
      <p:sp>
        <p:nvSpPr>
          <p:cNvPr id="28677" name="AutoShape 2" descr="Image result for out of control"/>
          <p:cNvSpPr>
            <a:spLocks noChangeAspect="1" noChangeArrowheads="1"/>
          </p:cNvSpPr>
          <p:nvPr/>
        </p:nvSpPr>
        <p:spPr bwMode="auto">
          <a:xfrm>
            <a:off x="1639888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900">
              <a:latin typeface="Verdana" panose="020B0604030504040204" pitchFamily="34" charset="0"/>
            </a:endParaRPr>
          </a:p>
        </p:txBody>
      </p:sp>
      <p:sp>
        <p:nvSpPr>
          <p:cNvPr id="28678" name="AutoShape 4" descr="Image result for out of control"/>
          <p:cNvSpPr>
            <a:spLocks noChangeAspect="1" noChangeArrowheads="1"/>
          </p:cNvSpPr>
          <p:nvPr/>
        </p:nvSpPr>
        <p:spPr bwMode="auto">
          <a:xfrm>
            <a:off x="1754188" y="7938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900">
              <a:latin typeface="Verdana" panose="020B0604030504040204" pitchFamily="34" charset="0"/>
            </a:endParaRPr>
          </a:p>
        </p:txBody>
      </p:sp>
      <p:sp>
        <p:nvSpPr>
          <p:cNvPr id="28679" name="AutoShape 6" descr="Image result for out of control"/>
          <p:cNvSpPr>
            <a:spLocks noChangeAspect="1" noChangeArrowheads="1"/>
          </p:cNvSpPr>
          <p:nvPr/>
        </p:nvSpPr>
        <p:spPr bwMode="auto">
          <a:xfrm>
            <a:off x="1868488" y="160338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9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14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Title 1">
            <a:extLst>
              <a:ext uri="{FF2B5EF4-FFF2-40B4-BE49-F238E27FC236}">
                <a16:creationId xmlns="" xmlns:a16="http://schemas.microsoft.com/office/drawing/2014/main" id="{EFEFE0E3-3627-4D55-F879-0B4E8EA47208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469900"/>
            <a:ext cx="7785100" cy="1625600"/>
          </a:xfrm>
        </p:spPr>
      </p:pic>
      <p:pic>
        <p:nvPicPr>
          <p:cNvPr id="15363" name="Content Placeholder 2">
            <a:extLst>
              <a:ext uri="{FF2B5EF4-FFF2-40B4-BE49-F238E27FC236}">
                <a16:creationId xmlns="" xmlns:a16="http://schemas.microsoft.com/office/drawing/2014/main" id="{F6A08CC7-D952-347F-2C18-21A311E7B7C9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7100" y="2108200"/>
            <a:ext cx="7797800" cy="40767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3011488" y="228600"/>
            <a:ext cx="6172200" cy="1295400"/>
          </a:xfrm>
        </p:spPr>
        <p:txBody>
          <a:bodyPr anchor="ctr"/>
          <a:lstStyle/>
          <a:p>
            <a:pPr eaLnBrk="1" hangingPunct="1"/>
            <a:r>
              <a:rPr lang="en-US" altLang="en-US" sz="4000" b="1"/>
              <a:t>Awareness and Attunement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125788" y="1524000"/>
            <a:ext cx="6115050" cy="5029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cs typeface="MS PGothic" panose="020B0600070205080204" pitchFamily="34" charset="-128"/>
              </a:rPr>
              <a:t>The range of what we think and do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cs typeface="MS PGothic" panose="020B0600070205080204" pitchFamily="34" charset="-128"/>
              </a:rPr>
              <a:t>Is limited by what we fail to notice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cs typeface="MS PGothic" panose="020B0600070205080204" pitchFamily="34" charset="-128"/>
              </a:rPr>
              <a:t>And because we fail to notice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cs typeface="MS PGothic" panose="020B0600070205080204" pitchFamily="34" charset="-128"/>
              </a:rPr>
              <a:t>That we fail to notice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cs typeface="MS PGothic" panose="020B0600070205080204" pitchFamily="34" charset="-128"/>
              </a:rPr>
              <a:t>There is little we can do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cs typeface="MS PGothic" panose="020B0600070205080204" pitchFamily="34" charset="-128"/>
              </a:rPr>
              <a:t>To Change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cs typeface="MS PGothic" panose="020B0600070205080204" pitchFamily="34" charset="-128"/>
              </a:rPr>
              <a:t>Until we notice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cs typeface="MS PGothic" panose="020B0600070205080204" pitchFamily="34" charset="-128"/>
              </a:rPr>
              <a:t>How failing to notice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cs typeface="MS PGothic" panose="020B0600070205080204" pitchFamily="34" charset="-128"/>
              </a:rPr>
              <a:t>Shapes our thoughts and deeds         </a:t>
            </a:r>
            <a:r>
              <a:rPr lang="en-US" altLang="en-US">
                <a:cs typeface="MS PGothic" panose="020B0600070205080204" pitchFamily="34" charset="-128"/>
              </a:rPr>
              <a:t>-</a:t>
            </a:r>
            <a:r>
              <a:rPr lang="en-US" altLang="en-US" sz="1800">
                <a:cs typeface="MS PGothic" panose="020B0600070205080204" pitchFamily="34" charset="-128"/>
              </a:rPr>
              <a:t>R.D. Laing</a:t>
            </a:r>
          </a:p>
        </p:txBody>
      </p:sp>
    </p:spTree>
    <p:extLst>
      <p:ext uri="{BB962C8B-B14F-4D97-AF65-F5344CB8AC3E}">
        <p14:creationId xmlns:p14="http://schemas.microsoft.com/office/powerpoint/2010/main" val="1609793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Title 1">
            <a:extLst>
              <a:ext uri="{FF2B5EF4-FFF2-40B4-BE49-F238E27FC236}">
                <a16:creationId xmlns="" xmlns:a16="http://schemas.microsoft.com/office/drawing/2014/main" id="{D12A8299-6BBD-7F9B-3D88-5D46FBB66693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469900"/>
            <a:ext cx="7785100" cy="1625600"/>
          </a:xfrm>
        </p:spPr>
      </p:pic>
      <p:pic>
        <p:nvPicPr>
          <p:cNvPr id="12291" name="Content Placeholder 3">
            <a:extLst>
              <a:ext uri="{FF2B5EF4-FFF2-40B4-BE49-F238E27FC236}">
                <a16:creationId xmlns="" xmlns:a16="http://schemas.microsoft.com/office/drawing/2014/main" id="{8D2ED143-F5D2-7FAF-8F05-17BCBD91F8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120900"/>
            <a:ext cx="7543800" cy="44323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Title 7">
            <a:extLst>
              <a:ext uri="{FF2B5EF4-FFF2-40B4-BE49-F238E27FC236}">
                <a16:creationId xmlns="" xmlns:a16="http://schemas.microsoft.com/office/drawing/2014/main" id="{90C37986-9FBB-EF1C-F7FD-2F558A70155A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469900"/>
            <a:ext cx="7785100" cy="1625600"/>
          </a:xfrm>
        </p:spPr>
      </p:pic>
      <p:pic>
        <p:nvPicPr>
          <p:cNvPr id="13315" name="Content Placeholder 9">
            <a:extLst>
              <a:ext uri="{FF2B5EF4-FFF2-40B4-BE49-F238E27FC236}">
                <a16:creationId xmlns="" xmlns:a16="http://schemas.microsoft.com/office/drawing/2014/main" id="{13EDA890-29D3-9C29-18B1-7EF284B3A597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7100" y="2108200"/>
            <a:ext cx="7785100" cy="4064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="" xmlns:a16="http://schemas.microsoft.com/office/drawing/2014/main" id="{4CE03547-EFCB-164D-B66E-6A315CE70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84188"/>
            <a:ext cx="7772400" cy="1192212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Mirror Neurons: how </a:t>
            </a: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to help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794" name="Rectangle 3">
            <a:extLst>
              <a:ext uri="{FF2B5EF4-FFF2-40B4-BE49-F238E27FC236}">
                <a16:creationId xmlns="" xmlns:a16="http://schemas.microsoft.com/office/drawing/2014/main" id="{87DDFE2D-F416-AA4E-BBA2-29EC2AE61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9800" y="2193926"/>
            <a:ext cx="3657600" cy="3978275"/>
          </a:xfrm>
        </p:spPr>
        <p:txBody>
          <a:bodyPr rtlCol="0">
            <a:normAutofit lnSpcReduction="10000"/>
          </a:bodyPr>
          <a:lstStyle/>
          <a:p>
            <a:pPr marL="182880" indent="-182880"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dirty="0">
                <a:ea typeface="MS PGothic" panose="020B0600070205080204" pitchFamily="34" charset="-128"/>
              </a:rPr>
              <a:t>A mirror neuron is a neuron that fires both when a person acts and when the person observes the same action performed by another.</a:t>
            </a:r>
          </a:p>
          <a:p>
            <a:pPr marL="182880" indent="-182880"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dirty="0"/>
              <a:t>You each become the reflection and extension of the other. A back and forth energy emerges between you- likened to an electrical energy flow. Positive resonance needs certain ingredients to exist-positive energy in each domain.</a:t>
            </a:r>
          </a:p>
          <a:p>
            <a:pPr marL="182880" indent="-182880">
              <a:buClr>
                <a:schemeClr val="accent1">
                  <a:lumMod val="75000"/>
                </a:schemeClr>
              </a:buClr>
              <a:defRPr/>
            </a:pPr>
            <a:endParaRPr lang="en-US" altLang="en-US" dirty="0">
              <a:ea typeface="MS PGothic" panose="020B0600070205080204" pitchFamily="34" charset="-128"/>
            </a:endParaRPr>
          </a:p>
          <a:p>
            <a:pPr marL="182880" indent="-182880">
              <a:buClr>
                <a:schemeClr val="accent1">
                  <a:lumMod val="75000"/>
                </a:schemeClr>
              </a:buClr>
              <a:defRPr/>
            </a:pPr>
            <a:endParaRPr lang="en-US" altLang="en-US" sz="2400" dirty="0">
              <a:ea typeface="MS PGothic" panose="020B0600070205080204" pitchFamily="34" charset="-128"/>
            </a:endParaRPr>
          </a:p>
          <a:p>
            <a:pPr marL="414338" indent="-414338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en-US" sz="2400" dirty="0">
              <a:ea typeface="MS PGothic" panose="020B0600070205080204" pitchFamily="34" charset="-128"/>
            </a:endParaRPr>
          </a:p>
          <a:p>
            <a:pPr marL="414338" indent="-414338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en-US" sz="2400" dirty="0">
              <a:ea typeface="MS PGothic" panose="020B0600070205080204" pitchFamily="34" charset="-128"/>
            </a:endParaRPr>
          </a:p>
          <a:p>
            <a:pPr marL="414338" indent="-414338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en-US" sz="2400" dirty="0">
              <a:ea typeface="MS PGothic" panose="020B0600070205080204" pitchFamily="34" charset="-128"/>
            </a:endParaRPr>
          </a:p>
          <a:p>
            <a:pPr marL="414338" indent="-414338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en-US" sz="2400" dirty="0">
              <a:ea typeface="MS PGothic" panose="020B0600070205080204" pitchFamily="34" charset="-128"/>
            </a:endParaRPr>
          </a:p>
          <a:p>
            <a:pPr marL="414338" indent="-414338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en-US" dirty="0">
              <a:ea typeface="MS PGothic" panose="020B0600070205080204" pitchFamily="34" charset="-128"/>
            </a:endParaRPr>
          </a:p>
          <a:p>
            <a:pPr marL="414338" indent="-414338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en-US" dirty="0">
              <a:ea typeface="MS PGothic" panose="020B0600070205080204" pitchFamily="34" charset="-128"/>
            </a:endParaRPr>
          </a:p>
          <a:p>
            <a:pPr marL="414338" indent="-414338">
              <a:buClr>
                <a:schemeClr val="accent1">
                  <a:lumMod val="75000"/>
                </a:schemeClr>
              </a:buClr>
              <a:defRPr/>
            </a:pPr>
            <a:endParaRPr lang="en-US" altLang="en-US" dirty="0">
              <a:ea typeface="MS PGothic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05EBD5-202C-D440-8A30-A9DEB7E64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6663" y="2193926"/>
            <a:ext cx="3657600" cy="3978275"/>
          </a:xfrm>
        </p:spPr>
        <p:txBody>
          <a:bodyPr rtlCol="0">
            <a:normAutofit lnSpcReduction="10000"/>
          </a:bodyPr>
          <a:lstStyle/>
          <a:p>
            <a:pPr marL="182880" indent="-182880">
              <a:buClr>
                <a:schemeClr val="accent1">
                  <a:lumMod val="75000"/>
                </a:schemeClr>
              </a:buClr>
              <a:defRPr/>
            </a:pPr>
            <a:endParaRPr lang="en-US" dirty="0"/>
          </a:p>
        </p:txBody>
      </p:sp>
      <p:pic>
        <p:nvPicPr>
          <p:cNvPr id="32772" name="Picture 4" descr="mirror-neuron1">
            <a:extLst>
              <a:ext uri="{FF2B5EF4-FFF2-40B4-BE49-F238E27FC236}">
                <a16:creationId xmlns="" xmlns:a16="http://schemas.microsoft.com/office/drawing/2014/main" id="{7E59D710-8676-BA4D-AF04-4B664BB46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2209800"/>
            <a:ext cx="40132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itle 1">
            <a:extLst>
              <a:ext uri="{FF2B5EF4-FFF2-40B4-BE49-F238E27FC236}">
                <a16:creationId xmlns="" xmlns:a16="http://schemas.microsoft.com/office/drawing/2014/main" id="{16184958-FEEB-4541-B040-86C09240207D}"/>
              </a:ext>
            </a:extLst>
          </p:cNvPr>
          <p:cNvSpPr txBox="1">
            <a:spLocks/>
          </p:cNvSpPr>
          <p:nvPr/>
        </p:nvSpPr>
        <p:spPr bwMode="auto">
          <a:xfrm>
            <a:off x="6781800" y="-301625"/>
            <a:ext cx="7620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440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2F9B8D9-2A0F-48A2-AD9F-81D8C49703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12754" y="1"/>
            <a:ext cx="5655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F09B2F-0E55-734D-B9C3-06AA972A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581" y="484632"/>
            <a:ext cx="5047708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Skills</a:t>
            </a: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xmlns="" id="{6822AF87-7C76-4E5D-8CFB-6BB50D4EB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99499" y="2038342"/>
            <a:ext cx="2791576" cy="27915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50CA38-46F2-AF46-85A1-22541BEE1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582" y="2121408"/>
            <a:ext cx="5047707" cy="40507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Resourcing</a:t>
            </a:r>
          </a:p>
          <a:p>
            <a:r>
              <a:rPr lang="en-US" dirty="0">
                <a:solidFill>
                  <a:schemeClr val="bg1"/>
                </a:solidFill>
              </a:rPr>
              <a:t>Grounding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 your body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 the room</a:t>
            </a:r>
          </a:p>
          <a:p>
            <a:r>
              <a:rPr lang="en-US" dirty="0">
                <a:solidFill>
                  <a:schemeClr val="bg1"/>
                </a:solidFill>
              </a:rPr>
              <a:t>Soothing Sensations</a:t>
            </a:r>
          </a:p>
          <a:p>
            <a:r>
              <a:rPr lang="en-US" dirty="0">
                <a:solidFill>
                  <a:schemeClr val="bg1"/>
                </a:solidFill>
              </a:rPr>
              <a:t>Breathing</a:t>
            </a:r>
          </a:p>
          <a:p>
            <a:r>
              <a:rPr lang="en-US" dirty="0">
                <a:solidFill>
                  <a:schemeClr val="bg1"/>
                </a:solidFill>
              </a:rPr>
              <a:t>Resilient Zone Reminders and the Process of Titration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F7E20FF-7DA6-46B7-AB0E-E6CBFDD072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075293" y="6229681"/>
            <a:ext cx="3429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6BE624B6-B9F4-4C3F-9F6E-2182D90EC5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710C23B-B5E1-45A6-80F6-55643AC62B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181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919" y="1945037"/>
            <a:ext cx="3575162" cy="377998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600" dirty="0"/>
              <a:t>Hence the </a:t>
            </a:r>
            <a:br>
              <a:rPr lang="en-US" altLang="en-US" sz="3600" dirty="0"/>
            </a:br>
            <a:r>
              <a:rPr lang="en-US" altLang="en-US" sz="3600" dirty="0"/>
              <a:t>   Goals: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 fontScale="7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CC91E25A-2A65-479D-AD4C-48299AEDC144}" type="slidenum">
              <a:rPr lang="en-US" altLang="en-US">
                <a:latin typeface="Tw Cen MT" panose="020B0602020104020603" pitchFamily="34" charset="0"/>
              </a:rPr>
              <a:pPr eaLnBrk="1" hangingPunct="1">
                <a:spcAft>
                  <a:spcPts val="600"/>
                </a:spcAft>
              </a:pPr>
              <a:t>24</a:t>
            </a:fld>
            <a:endParaRPr lang="en-US" altLang="en-US">
              <a:latin typeface="Tw Cen MT" panose="020B0602020104020603" pitchFamily="34" charset="0"/>
            </a:endParaRPr>
          </a:p>
        </p:txBody>
      </p:sp>
      <p:graphicFrame>
        <p:nvGraphicFramePr>
          <p:cNvPr id="43013" name="Rectangle 3">
            <a:extLst>
              <a:ext uri="{FF2B5EF4-FFF2-40B4-BE49-F238E27FC236}">
                <a16:creationId xmlns="" xmlns:a16="http://schemas.microsoft.com/office/drawing/2014/main" id="{7C925C7D-70EA-42A9-A3AB-0D957E3CD8A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99865819"/>
              </p:ext>
            </p:extLst>
          </p:nvPr>
        </p:nvGraphicFramePr>
        <p:xfrm>
          <a:off x="2892829" y="758952"/>
          <a:ext cx="7281949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195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999900"/>
                </a:solidFill>
              </a:rPr>
              <a:t>Engaged Mindstate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altLang="en-US" sz="2200" b="1" dirty="0">
                <a:cs typeface="MS PGothic" panose="020B0600070205080204" pitchFamily="34" charset="-128"/>
              </a:rPr>
              <a:t>Individuals have access to and incorporate tools that regulate their affect, cognitions, behavior, and relationships. </a:t>
            </a:r>
          </a:p>
          <a:p>
            <a:pPr algn="just"/>
            <a:r>
              <a:rPr lang="en-US" altLang="en-US" sz="2200" b="1" dirty="0">
                <a:cs typeface="MS PGothic" panose="020B0600070205080204" pitchFamily="34" charset="-128"/>
              </a:rPr>
              <a:t>They experience themselves as powerful, in control, valued, and connected to themselves, a support system and to the world around them. </a:t>
            </a:r>
          </a:p>
          <a:p>
            <a:pPr algn="just"/>
            <a:r>
              <a:rPr lang="en-US" altLang="en-US" sz="2200" b="1" dirty="0">
                <a:cs typeface="MS PGothic" panose="020B0600070205080204" pitchFamily="34" charset="-128"/>
              </a:rPr>
              <a:t>They are aware of their strengths, their resources and their vulnerabilities and have developed a skill set to deal with stress. </a:t>
            </a:r>
          </a:p>
          <a:p>
            <a:pPr algn="just"/>
            <a:r>
              <a:rPr lang="en-US" altLang="en-US" sz="2200" b="1" dirty="0">
                <a:cs typeface="MS PGothic" panose="020B0600070205080204" pitchFamily="34" charset="-128"/>
              </a:rPr>
              <a:t>When people are acting from an engaged </a:t>
            </a:r>
            <a:r>
              <a:rPr lang="en-US" altLang="en-US" sz="2200" b="1" dirty="0" err="1">
                <a:cs typeface="MS PGothic" panose="020B0600070205080204" pitchFamily="34" charset="-128"/>
              </a:rPr>
              <a:t>mindstate</a:t>
            </a:r>
            <a:r>
              <a:rPr lang="en-US" altLang="en-US" sz="2200" b="1" dirty="0">
                <a:cs typeface="MS PGothic" panose="020B0600070205080204" pitchFamily="34" charset="-128"/>
              </a:rPr>
              <a:t>, they have self-awareness and other awareness, practice mindsight (Siegel, 2010), are engaged in supportive relationships, and have a meaningful vision of the future. </a:t>
            </a:r>
          </a:p>
          <a:p>
            <a:endParaRPr lang="en-US" altLang="en-US" dirty="0">
              <a:cs typeface="MS PGothic" panose="020B060007020508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by Barrett &amp; Stone Fish</a:t>
            </a:r>
          </a:p>
        </p:txBody>
      </p:sp>
    </p:spTree>
    <p:extLst>
      <p:ext uri="{BB962C8B-B14F-4D97-AF65-F5344CB8AC3E}">
        <p14:creationId xmlns:p14="http://schemas.microsoft.com/office/powerpoint/2010/main" val="455658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Our clients are violated in the context of relationships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They must heal in the context of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477378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2514601" y="457201"/>
            <a:ext cx="6405563" cy="405880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200" dirty="0">
                <a:latin typeface="Roboto"/>
              </a:rPr>
              <a:t>The Collaborative Change Model  is a Fractal Model of Change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575" dirty="0">
              <a:latin typeface="Roboto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dirty="0">
                <a:latin typeface="Roboto"/>
              </a:rPr>
              <a:t> CCM is a meta systemic model.  Which identifies the traumatic stress cycle and regulates inside and outside of the treatment </a:t>
            </a:r>
            <a:r>
              <a:rPr lang="en-US" altLang="en-US" sz="2000" dirty="0" err="1">
                <a:latin typeface="Roboto"/>
              </a:rPr>
              <a:t>roo</a:t>
            </a:r>
            <a:r>
              <a:rPr lang="en-US" altLang="en-US" sz="2000" dirty="0">
                <a:latin typeface="Roboto"/>
              </a:rPr>
              <a:t> all in the contexts of relationships.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dirty="0">
                <a:latin typeface="Roboto"/>
              </a:rPr>
              <a:t>A fractal is a never-ending pattern. Fractals are infinitely complex patterns that are self-similar across different scales. They are created by repeating a simple process over and over in an ongoing feedback loop.  www.fractalfoundation.org  </a:t>
            </a:r>
            <a:r>
              <a:rPr lang="en-US" altLang="en-US" sz="1800" dirty="0">
                <a:latin typeface="Roboto"/>
              </a:rPr>
              <a:t>Barrett and Stone Fish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/>
          </a:p>
        </p:txBody>
      </p:sp>
      <p:pic>
        <p:nvPicPr>
          <p:cNvPr id="358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17" y="4467098"/>
            <a:ext cx="2401887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" descr="Image result for fractal of cir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64" y="4485227"/>
            <a:ext cx="2408238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 descr="Image result for fractal of circ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32" y="4448969"/>
            <a:ext cx="233362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071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ractal-nautilus-sh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0650"/>
            <a:ext cx="44577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4" descr="snowflak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-17463"/>
            <a:ext cx="4457700" cy="608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040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CCM Therapy is a Rhythmic Repetitive  Recursive Process- contraction into safety and expansion into change and healing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Recursion is the process a procedure goes through when one or many of the steps of the procedure are repeated and these repetitions create the process itself. </a:t>
            </a:r>
          </a:p>
          <a:p>
            <a:r>
              <a:rPr lang="en-US" altLang="en-US" dirty="0"/>
              <a:t>A process is broken down into smaller and smaller  incremental steps with each step, uses and reuses itself  with slight variations of the original, to create a certain condition and outcome.</a:t>
            </a:r>
          </a:p>
          <a:p>
            <a:r>
              <a:rPr lang="en-US" altLang="en-US" dirty="0"/>
              <a:t>A Rhythm is created by following the same steps, large or small, in a predictable, moderate and controlled repetitions</a:t>
            </a:r>
          </a:p>
          <a:p>
            <a:endParaRPr lang="en-US" altLang="en-US" dirty="0"/>
          </a:p>
          <a:p>
            <a:r>
              <a:rPr lang="en-US" altLang="en-US" dirty="0"/>
              <a:t>Recursive Therapy-A mind blowing and magnificent concept.  Creating a beautiful blueprint for change. Make Sense?</a:t>
            </a:r>
          </a:p>
        </p:txBody>
      </p:sp>
    </p:spTree>
    <p:extLst>
      <p:ext uri="{BB962C8B-B14F-4D97-AF65-F5344CB8AC3E}">
        <p14:creationId xmlns:p14="http://schemas.microsoft.com/office/powerpoint/2010/main" val="228767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The Cycle of Change- Dysregulation to Regulation</a:t>
            </a:r>
          </a:p>
        </p:txBody>
      </p:sp>
      <p:pic>
        <p:nvPicPr>
          <p:cNvPr id="12291" name="Content Placeholder 5" descr="IMG_451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" b="2650"/>
          <a:stretch>
            <a:fillRect/>
          </a:stretch>
        </p:blipFill>
        <p:spPr>
          <a:xfrm>
            <a:off x="1158129" y="1816099"/>
            <a:ext cx="3538537" cy="4440238"/>
          </a:xfrm>
        </p:spPr>
      </p:pic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1857172"/>
            <a:ext cx="4396341" cy="44402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altLang="en-US" sz="2200" b="1" dirty="0">
                <a:solidFill>
                  <a:srgbClr val="181818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“</a:t>
            </a:r>
            <a:r>
              <a:rPr lang="en-US" altLang="ja-JP" sz="2200" b="1" dirty="0">
                <a:cs typeface="Times New Roman" panose="02020603050405020304" pitchFamily="18" charset="0"/>
              </a:rPr>
              <a:t>Life is a repeated cycle of getting lost and then finding yourself again. There are many smaller cycles within that cycle where you get lost to a smaller degree and then remember yourself again. Sometimes you do it to yourself on purpose, consciously or unconsciously 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US" altLang="ja-JP" sz="2200" b="1" dirty="0">
                <a:cs typeface="Times New Roman" panose="02020603050405020304" pitchFamily="18" charset="0"/>
              </a:rPr>
              <a:t>Every time you get lost it is so that you can learn something or experience something from a different perspective.</a:t>
            </a:r>
            <a:r>
              <a:rPr lang="en-US" altLang="en-US" sz="2200" b="1" dirty="0">
                <a:cs typeface="Times New Roman" panose="02020603050405020304" pitchFamily="18" charset="0"/>
              </a:rPr>
              <a:t>”</a:t>
            </a:r>
            <a:r>
              <a:rPr lang="en-US" altLang="ja-JP" sz="2200" b="1" dirty="0">
                <a:cs typeface="Times New Roman" panose="02020603050405020304" pitchFamily="18" charset="0"/>
              </a:rPr>
              <a:t> </a:t>
            </a:r>
            <a:r>
              <a:rPr lang="en-US" altLang="ja-JP" sz="2200" b="1" dirty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en-US" altLang="ja-JP" sz="2200" b="1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en-US" altLang="ja-JP" sz="1200" dirty="0">
                <a:latin typeface="Georgia" panose="02040502050405020303" pitchFamily="18" charset="0"/>
                <a:cs typeface="Times New Roman" panose="02020603050405020304" pitchFamily="18" charset="0"/>
              </a:rPr>
              <a:t>Credits: Jay Woodman, Hilma </a:t>
            </a:r>
            <a:r>
              <a:rPr lang="en-US" altLang="ja-JP" sz="1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Af</a:t>
            </a:r>
            <a:r>
              <a:rPr lang="en-US" altLang="ja-JP" sz="1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Klint</a:t>
            </a:r>
            <a:endParaRPr lang="en-US" altLang="ja-JP" sz="12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200" dirty="0">
              <a:cs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Barrett and Stone Fish,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4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ractal-light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4577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4" descr="queen-annes-l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76200"/>
            <a:ext cx="44577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6" descr="fractal-fer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48051"/>
            <a:ext cx="44577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969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2209800" y="-36513"/>
            <a:ext cx="6172200" cy="201771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2000" b="1" dirty="0">
                <a:solidFill>
                  <a:schemeClr val="tx1"/>
                </a:solidFill>
              </a:rPr>
              <a:t>Collaborative Change Model- A Concept driven Model for Change-The phases over time and in the moment-A Rhythm of Contraction and Expansion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0" y="2220686"/>
            <a:ext cx="8001000" cy="4484914"/>
          </a:xfrm>
        </p:spPr>
        <p:txBody>
          <a:bodyPr rtlCol="0">
            <a:normAutofit/>
          </a:bodyPr>
          <a:lstStyle/>
          <a:p>
            <a:pPr marL="404812">
              <a:buFont typeface="Wingdings" charset="0"/>
              <a:buChar char="p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charset="0"/>
              </a:rPr>
              <a:t>Creating a Context for Change- Refuge, Attachment, Assessment, Direction, Goals, Acknowledgement</a:t>
            </a:r>
          </a:p>
          <a:p>
            <a:pPr marL="273050" indent="-211138">
              <a:buFont typeface="Wingdings 2" charset="0"/>
              <a:buChar char=""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ea typeface="MS PGothic" charset="0"/>
            </a:endParaRPr>
          </a:p>
          <a:p>
            <a:pPr marL="404812">
              <a:buFont typeface="Wingdings" charset="0"/>
              <a:buChar char="p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charset="0"/>
              </a:rPr>
              <a:t>Challenging Patterns/Cycles and Expanding Realities- The  opportunity to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charset="0"/>
              </a:rPr>
              <a:t>recognize any patterns of 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charset="0"/>
              </a:rPr>
              <a:t>Vulnerabilities and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charset="0"/>
              </a:rPr>
              <a:t>Resources- Recognize Obstacles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charset="0"/>
              </a:rPr>
              <a:t>and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charset="0"/>
              </a:rPr>
              <a:t>Possibilities- challenge and expand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ea typeface="MS PGothic" charset="0"/>
            </a:endParaRPr>
          </a:p>
          <a:p>
            <a:pPr marL="273050" indent="-211138">
              <a:buFont typeface="Wingdings 2" charset="0"/>
              <a:buChar char=""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ea typeface="MS PGothic" charset="0"/>
            </a:endParaRPr>
          </a:p>
          <a:p>
            <a:pPr marL="404812">
              <a:buFont typeface="Wingdings" charset="0"/>
              <a:buChar char="p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charset="0"/>
              </a:rPr>
              <a:t>Consolidation- Combining experience to make it stronger more solid for next Repetition.  Not an ending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S PGothic" charset="0"/>
              </a:rPr>
              <a:t>rather, an integration and creating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charset="0"/>
              </a:rPr>
              <a:t>the possibility of Evolution. Creating the Next Context for Change</a:t>
            </a:r>
          </a:p>
        </p:txBody>
      </p:sp>
    </p:spTree>
    <p:extLst>
      <p:ext uri="{BB962C8B-B14F-4D97-AF65-F5344CB8AC3E}">
        <p14:creationId xmlns:p14="http://schemas.microsoft.com/office/powerpoint/2010/main" val="1658303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647" y="219962"/>
            <a:ext cx="9225103" cy="954903"/>
          </a:xfrm>
        </p:spPr>
        <p:txBody>
          <a:bodyPr>
            <a:normAutofit/>
          </a:bodyPr>
          <a:lstStyle/>
          <a:p>
            <a:pPr algn="ctr"/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4" y="903317"/>
            <a:ext cx="12108873" cy="5954684"/>
          </a:xfrm>
        </p:spPr>
        <p:txBody>
          <a:bodyPr>
            <a:normAutofit/>
          </a:bodyPr>
          <a:lstStyle/>
          <a:p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a Context for Change</a:t>
            </a:r>
          </a:p>
          <a:p>
            <a:pPr lvl="1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Refuge and safety-inside and outside of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office-</a:t>
            </a:r>
            <a:r>
              <a:rPr lang="en-US" sz="2400" dirty="0"/>
              <a:t> </a:t>
            </a:r>
            <a:r>
              <a:rPr lang="en-US" sz="2400" b="1" dirty="0"/>
              <a:t>Continual observation of </a:t>
            </a:r>
            <a:r>
              <a:rPr lang="en-US" sz="2400" b="1" dirty="0" err="1"/>
              <a:t>mindstate</a:t>
            </a:r>
            <a:r>
              <a:rPr lang="en-US" sz="2400" b="1" dirty="0"/>
              <a:t>; survival </a:t>
            </a:r>
            <a:r>
              <a:rPr lang="en-US" sz="2400" b="1" dirty="0" err="1"/>
              <a:t>mindstate</a:t>
            </a:r>
            <a:r>
              <a:rPr lang="en-US" sz="2400" b="1" dirty="0"/>
              <a:t> and dysregulation  and creating engaged </a:t>
            </a:r>
            <a:r>
              <a:rPr lang="en-US" sz="2400" b="1" dirty="0" err="1"/>
              <a:t>mindstate</a:t>
            </a:r>
            <a:r>
              <a:rPr lang="en-US" sz="2400" b="1" dirty="0"/>
              <a:t> through </a:t>
            </a:r>
            <a:r>
              <a:rPr lang="en-US" sz="2400" b="1" dirty="0" smtClean="0"/>
              <a:t>relationships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Assessing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 in Moment and over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  <a:p>
            <a:pPr lvl="1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Utilizing client and therapist’s resources 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Collaboratively  Creating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Goals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Collaboratively Creating Direction</a:t>
            </a:r>
          </a:p>
          <a:p>
            <a:pPr lvl="1"/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Acknowledgeing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self and other of them selves</a:t>
            </a:r>
          </a:p>
          <a:p>
            <a:pPr lvl="1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Establishing Buy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in-commitment to process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8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41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6255"/>
            <a:ext cx="8946541" cy="6082145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Challenging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Patterns and Expanding Realities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curiosity-observe and acknowledge both vulnerabilities and resource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the missing resource if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when possible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 right brain to right brain connection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focus on challenging through cognitive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 only. Pay attention to intuition and nonverbal.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 to the immediacy of the present relationship as much as possible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 the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the contexts historical and present. </a:t>
            </a:r>
          </a:p>
          <a:p>
            <a:pPr lvl="1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Remind self and clients of the concepts of trauma and why we are doing what we are doing. </a:t>
            </a:r>
          </a:p>
          <a:p>
            <a:pPr lvl="1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 what is happening in the moment- continually Creating a Context for Change.  Maintaining the rhythm of change.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16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41616"/>
            <a:ext cx="8946541" cy="510678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  <a:p>
            <a:pPr marL="457200" lvl="1" indent="0">
              <a:buNone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Assessing and not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assuming.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Maintaining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position of curiosity of clients view and experience </a:t>
            </a:r>
          </a:p>
          <a:p>
            <a:pPr lvl="2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Integration of new information</a:t>
            </a:r>
          </a:p>
          <a:p>
            <a:pPr lvl="2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Listening for the missing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ways to have it happen in the room-don’t be afraid of spontaneity </a:t>
            </a:r>
          </a:p>
        </p:txBody>
      </p:sp>
    </p:spTree>
    <p:extLst>
      <p:ext uri="{BB962C8B-B14F-4D97-AF65-F5344CB8AC3E}">
        <p14:creationId xmlns:p14="http://schemas.microsoft.com/office/powerpoint/2010/main" val="1617422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400" b="1" dirty="0" smtClean="0"/>
              <a:t>Consolidation </a:t>
            </a:r>
          </a:p>
          <a:p>
            <a:pPr lvl="2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Collaborative Dialogue with Client re: process. Why we are doing what we are doing. Is it helpful.  What do they need. Continual assessment of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</a:t>
            </a:r>
          </a:p>
          <a:p>
            <a:pPr lvl="2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 Engaged </a:t>
            </a:r>
            <a:r>
              <a:rPr lang="en-US" sz="2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Mindstate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Create a Context</a:t>
            </a:r>
          </a:p>
          <a:p>
            <a:pPr lvl="2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 for next……..moment, day, week, session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59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Preparation for Treatment and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66378"/>
            <a:ext cx="11029615" cy="49916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an Intention- for session; with client; with self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Awareness and Acknowledgment;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vulnerabilities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resources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a plan to actualize your intention- for the session and in the moment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Anticipate obstacles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Collaborative</a:t>
            </a:r>
          </a:p>
        </p:txBody>
      </p:sp>
    </p:spTree>
    <p:extLst>
      <p:ext uri="{BB962C8B-B14F-4D97-AF65-F5344CB8AC3E}">
        <p14:creationId xmlns:p14="http://schemas.microsoft.com/office/powerpoint/2010/main" val="7328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109268" y="2115269"/>
            <a:ext cx="573369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Times New Roman" panose="02020603050405020304" pitchFamily="18" charset="0"/>
              </a:rPr>
              <a:t>Vulnerability and Resource Model of Assessment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776158" y="135890"/>
            <a:ext cx="6788989" cy="693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u="sng" dirty="0"/>
              <a:t>Social/Political Contexts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600" b="1" dirty="0"/>
              <a:t>Community  Gender Media	Economic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600" b="1" dirty="0"/>
              <a:t>Religious	Cultural	Racial  Ability 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600" b="1" dirty="0"/>
              <a:t>Sexual Identity Age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u="sng" dirty="0"/>
              <a:t>Familial Contexts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600" b="1" dirty="0"/>
              <a:t>Hierarchy	Communication Patterns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600" b="1" dirty="0"/>
              <a:t>Style	Rules	Roles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600" b="1" dirty="0"/>
              <a:t>Adaptability Boundaries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600" b="1" dirty="0"/>
              <a:t>Transgenerational Patterns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u="sng" dirty="0"/>
              <a:t>Individual Context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600" b="1" dirty="0"/>
              <a:t>Physiological/Biological Patterns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600" b="1" dirty="0"/>
              <a:t>Neurological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600" b="1" dirty="0"/>
              <a:t>Temperament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600" b="1" dirty="0"/>
              <a:t>Coping Mechanisms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600" b="1" dirty="0"/>
              <a:t>Impulse Control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1600" b="1" dirty="0"/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14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105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1050" dirty="0">
              <a:latin typeface="Arial" panose="020B0604020202020204" pitchFamily="34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5223810" y="2747447"/>
            <a:ext cx="1771650" cy="37147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1425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9214762" y="2747447"/>
            <a:ext cx="1657350" cy="37147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1425"/>
          </a:p>
        </p:txBody>
      </p:sp>
      <p:sp>
        <p:nvSpPr>
          <p:cNvPr id="81926" name="Text Box 7"/>
          <p:cNvSpPr txBox="1">
            <a:spLocks noChangeArrowheads="1"/>
          </p:cNvSpPr>
          <p:nvPr/>
        </p:nvSpPr>
        <p:spPr bwMode="auto">
          <a:xfrm>
            <a:off x="2838450" y="5829300"/>
            <a:ext cx="3314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" dirty="0">
                <a:solidFill>
                  <a:schemeClr val="bg1"/>
                </a:solidFill>
                <a:latin typeface="Arial" panose="020B0604020202020204" pitchFamily="34" charset="0"/>
              </a:rPr>
              <a:t>*T. </a:t>
            </a:r>
            <a:r>
              <a:rPr lang="en-US" altLang="en-US" sz="600" dirty="0" err="1">
                <a:solidFill>
                  <a:schemeClr val="bg1"/>
                </a:solidFill>
                <a:latin typeface="Arial" panose="020B0604020202020204" pitchFamily="34" charset="0"/>
              </a:rPr>
              <a:t>Trepper</a:t>
            </a:r>
            <a:r>
              <a:rPr lang="en-US" altLang="en-US" sz="600" dirty="0">
                <a:solidFill>
                  <a:schemeClr val="bg1"/>
                </a:solidFill>
                <a:latin typeface="Arial" panose="020B0604020202020204" pitchFamily="34" charset="0"/>
              </a:rPr>
              <a:t> &amp; M.J. Barrett 1985, 1989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236" y="4554946"/>
            <a:ext cx="5046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000" b="1" u="sng" dirty="0"/>
              <a:t>Power    Control    Attachment     Value </a:t>
            </a:r>
          </a:p>
        </p:txBody>
      </p:sp>
    </p:spTree>
    <p:extLst>
      <p:ext uri="{BB962C8B-B14F-4D97-AF65-F5344CB8AC3E}">
        <p14:creationId xmlns:p14="http://schemas.microsoft.com/office/powerpoint/2010/main" val="286350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We are two sided Jigsaw Puzzles</a:t>
            </a:r>
            <a:br>
              <a:rPr lang="en-US" sz="2800" dirty="0"/>
            </a:br>
            <a:r>
              <a:rPr lang="en-US" sz="2800" dirty="0"/>
              <a:t>Derrick Adams-Artist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errick Adams x Dreamyard 500 Piece Double-Sided Jigsaw Puzz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38" y="1801093"/>
            <a:ext cx="4744189" cy="459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errick Adams x Dreamyard 500 Piece Double-Sided Jigsaw Puzzl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919" y="1801093"/>
            <a:ext cx="5638113" cy="459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79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3"/>
          <p:cNvSpPr>
            <a:spLocks noGrp="1"/>
          </p:cNvSpPr>
          <p:nvPr>
            <p:ph type="title" idx="4294967295"/>
          </p:nvPr>
        </p:nvSpPr>
        <p:spPr>
          <a:xfrm>
            <a:off x="-1" y="1314450"/>
            <a:ext cx="10208029" cy="590550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n-US" altLang="en-US" sz="2400" b="1" dirty="0"/>
              <a:t>Resilience the ability to identify and use strengths to be in the moment and thrive while managing difficulty. </a:t>
            </a:r>
            <a:br>
              <a:rPr lang="en-US" altLang="en-US" sz="2400" b="1" dirty="0"/>
            </a:br>
            <a:r>
              <a:rPr lang="en-US" altLang="en-US" sz="2400" b="1" dirty="0"/>
              <a:t>Resources- how we use each variable through our strengths and gifts- to regulate and build resilience  </a:t>
            </a:r>
            <a:r>
              <a:rPr lang="en-US" altLang="en-US" sz="2400" b="1" u="sng" dirty="0"/>
              <a:t/>
            </a:r>
            <a:br>
              <a:rPr lang="en-US" altLang="en-US" sz="2400" b="1" u="sng" dirty="0"/>
            </a:br>
            <a:endParaRPr lang="en-US" altLang="en-US" sz="2400" dirty="0"/>
          </a:p>
        </p:txBody>
      </p:sp>
      <p:sp>
        <p:nvSpPr>
          <p:cNvPr id="6963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2524125"/>
            <a:ext cx="6172200" cy="4113213"/>
          </a:xfrm>
        </p:spPr>
        <p:txBody>
          <a:bodyPr>
            <a:normAutofit/>
          </a:bodyPr>
          <a:lstStyle/>
          <a:p>
            <a:pPr marL="273844" indent="-211931">
              <a:lnSpc>
                <a:spcPct val="80000"/>
              </a:lnSpc>
              <a:buNone/>
              <a:defRPr/>
            </a:pPr>
            <a:endParaRPr lang="en-US" altLang="en-US" sz="1950" b="1" u="sng" dirty="0"/>
          </a:p>
          <a:p>
            <a:pPr marL="273844" indent="-211931">
              <a:lnSpc>
                <a:spcPct val="80000"/>
              </a:lnSpc>
              <a:buNone/>
              <a:defRPr/>
            </a:pPr>
            <a:endParaRPr lang="en-US" altLang="en-US" sz="1950" b="1" u="sng" dirty="0"/>
          </a:p>
          <a:p>
            <a:pPr marL="273844" indent="-211931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en-US" altLang="en-US" sz="2625" dirty="0"/>
              <a:t>Awareness- ability to discern</a:t>
            </a:r>
          </a:p>
          <a:p>
            <a:pPr marL="273844" indent="-211931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en-US" altLang="en-US" sz="2625" dirty="0"/>
              <a:t>Creativity-</a:t>
            </a:r>
          </a:p>
          <a:p>
            <a:pPr marL="273844" indent="-211931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en-US" altLang="en-US" sz="2625" dirty="0"/>
              <a:t>Humor</a:t>
            </a:r>
          </a:p>
          <a:p>
            <a:pPr marL="273844" indent="-211931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en-US" altLang="en-US" sz="2625" dirty="0"/>
              <a:t>Courage/Initiative</a:t>
            </a:r>
          </a:p>
          <a:p>
            <a:pPr marL="273844" indent="-211931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en-US" altLang="en-US" sz="2625" dirty="0"/>
              <a:t>Flexibility/Adaptability</a:t>
            </a:r>
          </a:p>
          <a:p>
            <a:pPr marL="273844" indent="-211931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en-US" altLang="en-US" sz="2625" dirty="0"/>
              <a:t>Faith/Trust</a:t>
            </a:r>
          </a:p>
          <a:p>
            <a:pPr marL="273844" indent="-211931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r>
              <a:rPr lang="en-US" altLang="en-US" sz="2625" dirty="0"/>
              <a:t>Social Support</a:t>
            </a:r>
          </a:p>
          <a:p>
            <a:pPr marL="273844" indent="-211931">
              <a:lnSpc>
                <a:spcPct val="80000"/>
              </a:lnSpc>
              <a:buFont typeface="Wingdings 2" panose="05020102010507070707" pitchFamily="18" charset="2"/>
              <a:buChar char=""/>
              <a:defRPr/>
            </a:pPr>
            <a:endParaRPr lang="en-US" altLang="en-US" sz="1950" dirty="0"/>
          </a:p>
        </p:txBody>
      </p:sp>
    </p:spTree>
    <p:extLst>
      <p:ext uri="{BB962C8B-B14F-4D97-AF65-F5344CB8AC3E}">
        <p14:creationId xmlns:p14="http://schemas.microsoft.com/office/powerpoint/2010/main" val="341868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95601" y="0"/>
            <a:ext cx="7313613" cy="1143000"/>
          </a:xfrm>
        </p:spPr>
        <p:txBody>
          <a:bodyPr anchor="ctr"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Four Levels of Stress Reactivity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524001" y="7233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1524001" y="492553"/>
            <a:ext cx="184731" cy="8309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31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797884"/>
              </p:ext>
            </p:extLst>
          </p:nvPr>
        </p:nvGraphicFramePr>
        <p:xfrm>
          <a:off x="2057400" y="1263534"/>
          <a:ext cx="8229600" cy="5394980"/>
        </p:xfrm>
        <a:graphic>
          <a:graphicData uri="http://schemas.openxmlformats.org/drawingml/2006/table">
            <a:tbl>
              <a:tblPr/>
              <a:tblGrid>
                <a:gridCol w="19415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08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21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050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6647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chemeClr val="accent1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chemeClr val="tx2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STRESS</a:t>
                      </a:r>
                      <a:endParaRPr kumimoji="0" lang="en-US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chemeClr val="accent1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chemeClr val="tx2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TRAUMATIC STRESS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chemeClr val="accent1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chemeClr val="tx2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PTSD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chemeClr val="accent1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chemeClr val="tx2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COMPLEX DEVELOPMENTAL TRAUMA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06982"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chemeClr val="accent1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chemeClr val="tx2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Any demand on the body system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vantGarde Md BT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vantGarde Md BT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vantGarde Md BT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vantGarde Md BT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 Md BT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 Md BT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 Md BT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 Md BT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 Md BT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 Md BT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 Md BT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 Md BT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 Md BT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 Md BT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 Md BT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 Md BT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 Md BT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 Md BT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 Md BT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antGarde Md BT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Adapted from Anita 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Mandley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chemeClr val="accent1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chemeClr val="tx2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Consequence of exposure to trauma. Interruption to flow of self and session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Feelings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Fear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Helplessness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Urgency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Anxiety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Anger 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Sadness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Loss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Overwhelmed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Longing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500" b="0" i="0" u="sng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vantGarde Md BT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Urges</a:t>
                      </a: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Fight ,</a:t>
                      </a:r>
                      <a:r>
                        <a:rPr kumimoji="0" lang="en-US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Flight,Freeze</a:t>
                      </a: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, Fawn or Fix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vantGarde Md BT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chemeClr val="accent1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chemeClr val="tx2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Exposure to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events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 that are experienced as life threatening, intolerable or could cause injury or death.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Experience of trauma becomes more intrusive.  </a:t>
                      </a:r>
                      <a:r>
                        <a:rPr kumimoji="0" lang="en-US" altLang="en-US" sz="15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Avoidance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 of cues in the six senses (sight, sound, smell, taste, touch, mind) Hyper-arousal to triggers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buClr>
                          <a:schemeClr val="accent1"/>
                        </a:buClr>
                        <a:buSzPct val="65000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buClr>
                          <a:schemeClr val="tx2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Result of Multiple Traumatic Events and reaction to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Traumatic  events begin in childhood- 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And historical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Complexity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Multiple victimization 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Interacting contextual effects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Anxiety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Depression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Emotional deregulation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Intrusive thoughts and feelings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Identity disturbance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Efforts to avoid /numb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Relational Disturbance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antGarde Md BT" pitchFamily="34" charset="0"/>
                          <a:cs typeface="Times New Roman" panose="02020603050405020304" pitchFamily="18" charset="0"/>
                        </a:rPr>
                        <a:t>Hyper-arousal to both internal and external events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34" name="Rectangle 25"/>
          <p:cNvSpPr>
            <a:spLocks noChangeArrowheads="1"/>
          </p:cNvSpPr>
          <p:nvPr/>
        </p:nvSpPr>
        <p:spPr bwMode="auto">
          <a:xfrm>
            <a:off x="1524001" y="57652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994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1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750"/>
              <a:t>Barrett and Stone Fish, 2014</a:t>
            </a:r>
          </a:p>
        </p:txBody>
      </p:sp>
      <p:sp>
        <p:nvSpPr>
          <p:cNvPr id="8195" name="Title 1"/>
          <p:cNvSpPr>
            <a:spLocks noGrp="1"/>
          </p:cNvSpPr>
          <p:nvPr>
            <p:ph type="title" idx="4294967295"/>
          </p:nvPr>
        </p:nvSpPr>
        <p:spPr>
          <a:xfrm>
            <a:off x="1724890" y="177339"/>
            <a:ext cx="6172200" cy="1030778"/>
          </a:xfrm>
        </p:spPr>
        <p:txBody>
          <a:bodyPr/>
          <a:lstStyle/>
          <a:p>
            <a:pPr eaLnBrk="1" hangingPunct="1"/>
            <a:r>
              <a:rPr lang="en-US" altLang="en-US" sz="2700" dirty="0" smtClean="0">
                <a:solidFill>
                  <a:schemeClr val="bg1"/>
                </a:solidFill>
              </a:rPr>
              <a:t>Ingredients for Engaged </a:t>
            </a:r>
            <a:r>
              <a:rPr lang="en-US" altLang="en-US" sz="2700" dirty="0" err="1" smtClean="0">
                <a:solidFill>
                  <a:schemeClr val="bg1"/>
                </a:solidFill>
              </a:rPr>
              <a:t>Mindstate</a:t>
            </a:r>
            <a:r>
              <a:rPr lang="en-US" altLang="en-US" sz="2700" dirty="0" smtClean="0">
                <a:solidFill>
                  <a:schemeClr val="bg1"/>
                </a:solidFill>
              </a:rPr>
              <a:t> Co-Regulated Relationships</a:t>
            </a:r>
            <a:endParaRPr lang="en-US" altLang="en-US" sz="2700" dirty="0">
              <a:solidFill>
                <a:schemeClr val="bg1"/>
              </a:solidFill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25236" y="1263535"/>
            <a:ext cx="9465426" cy="5248101"/>
          </a:xfrm>
        </p:spPr>
        <p:txBody>
          <a:bodyPr>
            <a:noAutofit/>
          </a:bodyPr>
          <a:lstStyle/>
          <a:p>
            <a:pPr marL="273844" indent="-211931">
              <a:buFont typeface="Wingdings 2" panose="05020102010507070707" pitchFamily="18" charset="2"/>
              <a:buChar char=""/>
              <a:defRPr/>
            </a:pPr>
            <a:r>
              <a:rPr lang="en-US" altLang="en-US" dirty="0"/>
              <a:t>Curiosity-Can you be genuinely interested, asking questions that reflect deep curiosity?</a:t>
            </a:r>
          </a:p>
          <a:p>
            <a:pPr marL="273844" indent="-211931">
              <a:buFont typeface="Wingdings 2" panose="05020102010507070707" pitchFamily="18" charset="2"/>
              <a:buChar char=""/>
              <a:defRPr/>
            </a:pPr>
            <a:r>
              <a:rPr lang="en-US" altLang="en-US" dirty="0"/>
              <a:t>Compassion-Can you access tenderness for the other in some way and speak from that place</a:t>
            </a:r>
            <a:r>
              <a:rPr lang="en-US" altLang="en-US" dirty="0" smtClean="0"/>
              <a:t>? Hearing and Seeing and Soothing</a:t>
            </a:r>
            <a:endParaRPr lang="en-US" altLang="en-US" dirty="0"/>
          </a:p>
          <a:p>
            <a:pPr marL="273844" indent="-211931">
              <a:buFont typeface="Wingdings 2" panose="05020102010507070707" pitchFamily="18" charset="2"/>
              <a:buChar char=""/>
              <a:defRPr/>
            </a:pPr>
            <a:r>
              <a:rPr lang="en-US" altLang="en-US" dirty="0"/>
              <a:t>Empathy-Can you attempt to create the capacity to recognize and understand the other’s feelings, thoughts, and behaviors?</a:t>
            </a:r>
          </a:p>
          <a:p>
            <a:pPr marL="273844" indent="-211931">
              <a:buFont typeface="Wingdings 2" panose="05020102010507070707" pitchFamily="18" charset="2"/>
              <a:buChar char=""/>
              <a:defRPr/>
            </a:pPr>
            <a:r>
              <a:rPr lang="en-US" altLang="en-US" dirty="0"/>
              <a:t>Validation-Can you try to accept, legitimize, support and attempt to understand and assign a new meaning to other’s emotions, thoughts, and behaviors?</a:t>
            </a:r>
          </a:p>
          <a:p>
            <a:pPr marL="273844" indent="-211931">
              <a:buFont typeface="Wingdings 2" panose="05020102010507070707" pitchFamily="18" charset="2"/>
              <a:buChar char=""/>
              <a:defRPr/>
            </a:pPr>
            <a:r>
              <a:rPr lang="en-US" altLang="en-US" dirty="0"/>
              <a:t>Patience-Can you create the capacity to accept or to tolerate the other’s feelings, thoughts, or behaviors without getting angry or intensely upset?</a:t>
            </a:r>
          </a:p>
          <a:p>
            <a:pPr marL="273844" indent="-211931">
              <a:buFont typeface="Wingdings 2" panose="05020102010507070707" pitchFamily="18" charset="2"/>
              <a:buChar char=""/>
              <a:defRPr/>
            </a:pPr>
            <a:r>
              <a:rPr lang="en-US" altLang="en-US" dirty="0"/>
              <a:t>Intention- Can your reflect back frequently to the Positive Intention that you have had for this relationship? </a:t>
            </a:r>
          </a:p>
        </p:txBody>
      </p:sp>
    </p:spTree>
    <p:extLst>
      <p:ext uri="{BB962C8B-B14F-4D97-AF65-F5344CB8AC3E}">
        <p14:creationId xmlns:p14="http://schemas.microsoft.com/office/powerpoint/2010/main" val="26136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Sorrow which has no vent in tears, makes other organs weep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Henry </a:t>
            </a:r>
            <a:r>
              <a:rPr lang="en-US" dirty="0" err="1" smtClean="0"/>
              <a:t>Maudsley</a:t>
            </a:r>
            <a:r>
              <a:rPr lang="en-US" dirty="0" smtClean="0"/>
              <a:t> (1872)</a:t>
            </a:r>
          </a:p>
          <a:p>
            <a:pPr marL="0" indent="0">
              <a:buNone/>
            </a:pPr>
            <a:r>
              <a:rPr lang="en-US" dirty="0" smtClean="0"/>
              <a:t>Psychiatrist – 1835-1918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16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11326813" cy="388938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chemeClr val="tx1"/>
                </a:solidFill>
                <a:latin typeface="Rockwell Extra Bold" panose="02060903040505020403" pitchFamily="18" charset="0"/>
              </a:rPr>
              <a:t/>
            </a:r>
            <a:br>
              <a:rPr lang="en-US" altLang="en-US" sz="3200" b="1" dirty="0">
                <a:solidFill>
                  <a:schemeClr val="tx1"/>
                </a:solidFill>
                <a:latin typeface="Rockwell Extra Bold" panose="02060903040505020403" pitchFamily="18" charset="0"/>
              </a:rPr>
            </a:br>
            <a:r>
              <a:rPr lang="en-US" altLang="en-US" sz="3200" b="1" dirty="0">
                <a:solidFill>
                  <a:schemeClr val="tx1"/>
                </a:solidFill>
                <a:latin typeface="Rockwell Extra Bold" panose="02060903040505020403" pitchFamily="18" charset="0"/>
              </a:rPr>
              <a:t/>
            </a:r>
            <a:br>
              <a:rPr lang="en-US" altLang="en-US" sz="3200" b="1" dirty="0">
                <a:solidFill>
                  <a:schemeClr val="tx1"/>
                </a:solidFill>
                <a:latin typeface="Rockwell Extra Bold" panose="02060903040505020403" pitchFamily="18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Rockwell Extra Bold" panose="02060903040505020403" pitchFamily="18" charset="0"/>
              </a:rPr>
              <a:t>How do we help others dig deep into their spirit-into their gifts- to find their wisdom and open their hearts?  Collaborating with their Resources</a:t>
            </a:r>
            <a:r>
              <a:rPr lang="en-US" altLang="en-US" sz="3200" b="1" dirty="0">
                <a:solidFill>
                  <a:schemeClr val="tx1"/>
                </a:solidFill>
                <a:latin typeface="Rockwell Extra Bold" panose="02060903040505020403" pitchFamily="18" charset="0"/>
              </a:rPr>
              <a:t/>
            </a:r>
            <a:br>
              <a:rPr lang="en-US" altLang="en-US" sz="3200" b="1" dirty="0">
                <a:solidFill>
                  <a:schemeClr val="tx1"/>
                </a:solidFill>
                <a:latin typeface="Rockwell Extra Bold" panose="02060903040505020403" pitchFamily="18" charset="0"/>
              </a:rPr>
            </a:br>
            <a:r>
              <a:rPr lang="en-US" altLang="en-US" sz="3200" b="1" dirty="0">
                <a:solidFill>
                  <a:schemeClr val="tx1"/>
                </a:solidFill>
                <a:latin typeface="Rockwell Extra Bold" panose="02060903040505020403" pitchFamily="18" charset="0"/>
              </a:rPr>
              <a:t/>
            </a:r>
            <a:br>
              <a:rPr lang="en-US" altLang="en-US" sz="3200" b="1" dirty="0">
                <a:solidFill>
                  <a:schemeClr val="tx1"/>
                </a:solidFill>
                <a:latin typeface="Rockwell Extra Bold" panose="02060903040505020403" pitchFamily="18" charset="0"/>
              </a:rPr>
            </a:br>
            <a:endParaRPr lang="en-US" altLang="en-US" sz="3200" b="1" dirty="0">
              <a:solidFill>
                <a:schemeClr val="tx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590675"/>
            <a:ext cx="10588625" cy="686593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200" u="sng" dirty="0">
                <a:solidFill>
                  <a:schemeClr val="tx1"/>
                </a:solidFill>
                <a:latin typeface="Rockwell Extra Bold" panose="02060903040505020403" pitchFamily="18" charset="0"/>
              </a:rPr>
              <a:t>Connection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3200" u="sng" dirty="0">
              <a:solidFill>
                <a:schemeClr val="tx1"/>
              </a:solidFill>
              <a:latin typeface="Rockwell Extra Bold" panose="020609030405050204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200" u="sng" dirty="0">
                <a:solidFill>
                  <a:schemeClr val="tx1"/>
                </a:solidFill>
                <a:latin typeface="Rockwell Extra Bold" panose="02060903040505020403" pitchFamily="18" charset="0"/>
              </a:rPr>
              <a:t>Empowerment</a:t>
            </a:r>
          </a:p>
          <a:p>
            <a:pPr eaLnBrk="1" hangingPunct="1">
              <a:lnSpc>
                <a:spcPct val="80000"/>
              </a:lnSpc>
            </a:pPr>
            <a:endParaRPr lang="en-US" altLang="en-US" sz="3200" b="1" u="sng" dirty="0">
              <a:solidFill>
                <a:schemeClr val="tx1"/>
              </a:solidFill>
              <a:latin typeface="Rockwell Extra Bold" panose="020609030405050204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200" b="1" u="sng" dirty="0">
                <a:solidFill>
                  <a:schemeClr val="tx1"/>
                </a:solidFill>
                <a:latin typeface="Rockwell Extra Bold" panose="02060903040505020403" pitchFamily="18" charset="0"/>
              </a:rPr>
              <a:t>Value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3200" dirty="0">
              <a:solidFill>
                <a:schemeClr val="tx1"/>
              </a:solidFill>
              <a:latin typeface="Rockwell Extra Bold" panose="020609030405050204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200" b="1" u="sng" dirty="0">
                <a:solidFill>
                  <a:schemeClr val="tx1"/>
                </a:solidFill>
                <a:latin typeface="Rockwell Extra Bold" panose="02060903040505020403" pitchFamily="18" charset="0"/>
              </a:rPr>
              <a:t>Knowledge</a:t>
            </a:r>
          </a:p>
          <a:p>
            <a:pPr eaLnBrk="1" hangingPunct="1">
              <a:lnSpc>
                <a:spcPct val="80000"/>
              </a:lnSpc>
            </a:pPr>
            <a:endParaRPr lang="en-US" altLang="en-US" sz="3200" b="1" u="sng" dirty="0">
              <a:solidFill>
                <a:schemeClr val="tx1"/>
              </a:solidFill>
              <a:latin typeface="Rockwell Extra Bold" panose="020609030405050204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200" b="1" u="sng" dirty="0">
                <a:solidFill>
                  <a:schemeClr val="tx1"/>
                </a:solidFill>
                <a:latin typeface="Rockwell Extra Bold" panose="02060903040505020403" pitchFamily="18" charset="0"/>
              </a:rPr>
              <a:t>Hope</a:t>
            </a:r>
            <a:endParaRPr lang="en-US" altLang="en-US" sz="3200" dirty="0">
              <a:latin typeface="Rockwell Extra Bold" panose="02060903040505020403" pitchFamily="18" charset="0"/>
            </a:endParaRPr>
          </a:p>
        </p:txBody>
      </p:sp>
      <p:pic>
        <p:nvPicPr>
          <p:cNvPr id="1026" name="Picture 2" descr="fractal_m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777" y="1694045"/>
            <a:ext cx="5715000" cy="489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08513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="" xmlns:a16="http://schemas.microsoft.com/office/drawing/2014/main" id="{CEFE00DB-E6DA-7B26-A12A-8607CFB1B1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76200"/>
            <a:ext cx="7010400" cy="1295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Five Essential Ingredients for Healing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59" name="Content Placeholder 1">
            <a:extLst>
              <a:ext uri="{FF2B5EF4-FFF2-40B4-BE49-F238E27FC236}">
                <a16:creationId xmlns="" xmlns:a16="http://schemas.microsoft.com/office/drawing/2014/main" id="{7DDD9632-4AA0-BD60-B302-2BE832C6B194}"/>
              </a:ext>
            </a:extLst>
          </p:cNvPr>
          <p:cNvPicPr>
            <a:picLocks noGrp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3905" y="160713"/>
            <a:ext cx="9144000" cy="66294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Creating Connection-Building </a:t>
            </a:r>
            <a:r>
              <a:rPr lang="en-US" dirty="0" smtClean="0"/>
              <a:t>the Pillars of Healthy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/>
              <a:t>Communication - Comprehension</a:t>
            </a:r>
          </a:p>
          <a:p>
            <a:pPr eaLnBrk="1" hangingPunct="1">
              <a:defRPr/>
            </a:pPr>
            <a:r>
              <a:rPr lang="en-US" sz="2800" dirty="0" smtClean="0"/>
              <a:t>Respect- validation</a:t>
            </a:r>
          </a:p>
          <a:p>
            <a:pPr eaLnBrk="1" hangingPunct="1">
              <a:defRPr/>
            </a:pPr>
            <a:r>
              <a:rPr lang="en-US" sz="2800" dirty="0" smtClean="0"/>
              <a:t>Trust-transparency</a:t>
            </a:r>
          </a:p>
          <a:p>
            <a:pPr eaLnBrk="1" hangingPunct="1">
              <a:defRPr/>
            </a:pPr>
            <a:r>
              <a:rPr lang="en-US" sz="2800" dirty="0" smtClean="0"/>
              <a:t>Friendship- kindness and commonalities </a:t>
            </a:r>
          </a:p>
          <a:p>
            <a:pPr eaLnBrk="1" hangingPunct="1">
              <a:defRPr/>
            </a:pPr>
            <a:r>
              <a:rPr lang="en-US" sz="2800" dirty="0" smtClean="0"/>
              <a:t>Humility- acknowledgement</a:t>
            </a:r>
          </a:p>
          <a:p>
            <a:pPr eaLnBrk="1" hangingPunct="1">
              <a:defRPr/>
            </a:pPr>
            <a:r>
              <a:rPr lang="en-US" sz="2800" dirty="0" smtClean="0"/>
              <a:t>Wisdom-engaged </a:t>
            </a:r>
            <a:r>
              <a:rPr lang="en-US" sz="2800" dirty="0" err="1" smtClean="0"/>
              <a:t>mindstate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Generosity- giving and receiving</a:t>
            </a:r>
          </a:p>
          <a:p>
            <a:pPr eaLnBrk="1" hangingPunct="1">
              <a:defRPr/>
            </a:pPr>
            <a:r>
              <a:rPr lang="en-US" sz="2800" dirty="0" smtClean="0"/>
              <a:t>Collaboration-working together to create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61655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4131" y="589819"/>
            <a:ext cx="9678074" cy="644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u="sng" dirty="0">
                <a:latin typeface="Rockwell Extra Bold" panose="02060903040505020403" pitchFamily="18" charset="0"/>
              </a:rPr>
              <a:t> Connection</a:t>
            </a:r>
            <a:r>
              <a:rPr lang="en-US" altLang="en-US" sz="2800" dirty="0">
                <a:latin typeface="Rockwell Extra Bold" panose="02060903040505020403" pitchFamily="18" charset="0"/>
              </a:rPr>
              <a:t>:  We are a human race – the infinite connectedness of all things. We need to find space to remember.  To heal we  build and rebuild relationships where we have a felt sense of belonging.  To be  Connected to a deep set of values and history  for both self and other.  Connected to our </a:t>
            </a:r>
            <a:r>
              <a:rPr lang="en-US" altLang="en-US" sz="2800" dirty="0" err="1">
                <a:latin typeface="Rockwell Extra Bold" panose="02060903040505020403" pitchFamily="18" charset="0"/>
              </a:rPr>
              <a:t>Resources.These</a:t>
            </a:r>
            <a:r>
              <a:rPr lang="en-US" altLang="en-US" sz="2800" dirty="0">
                <a:latin typeface="Rockwell Extra Bold" panose="02060903040505020403" pitchFamily="18" charset="0"/>
              </a:rPr>
              <a:t> Connections provide a meaningful vision of the present and future 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latin typeface="Rockwell Extra Bold" panose="02060903040505020403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Rockwell Extra Bold" panose="02060903040505020403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Rockwell Extra Bold" panose="02060903040505020403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b="1" u="sng" dirty="0">
                <a:latin typeface="Rockwell Extra Bold" panose="02060903040505020403" pitchFamily="18" charset="0"/>
              </a:rPr>
              <a:t> Empowerment</a:t>
            </a:r>
            <a:r>
              <a:rPr lang="en-US" altLang="en-US" sz="2800" dirty="0">
                <a:latin typeface="Rockwell Extra Bold" panose="02060903040505020403" pitchFamily="18" charset="0"/>
              </a:rPr>
              <a:t>: We need to Build and Sustain Safe Environments- Where we feel-seen, heard, and understood.  To take the time to pause and create the power to make safety for self and others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Rockwell Extra Bold" panose="02060903040505020403" pitchFamily="18" charset="0"/>
              </a:rPr>
              <a:t>Power to make choices.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8539" y="-979138"/>
            <a:ext cx="9777876" cy="703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altLang="en-US" sz="2400" b="1" u="sng" dirty="0">
              <a:latin typeface="Rockwell Extra Bold" panose="02060903040505020403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400" b="1" u="sng" dirty="0">
              <a:latin typeface="Rockwell Extra Bold" panose="02060903040505020403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400" b="1" u="sng" dirty="0">
              <a:latin typeface="Rockwell Extra Bold" panose="02060903040505020403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400" b="1" u="sng" dirty="0">
              <a:latin typeface="Rockwell Extra Bold" panose="02060903040505020403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b="1" u="sng" dirty="0">
                <a:latin typeface="Rockwell Extra Bold" panose="02060903040505020403" pitchFamily="18" charset="0"/>
              </a:rPr>
              <a:t>Value</a:t>
            </a:r>
            <a:r>
              <a:rPr lang="en-US" altLang="en-US" sz="2800" dirty="0">
                <a:latin typeface="Rockwell Extra Bold" panose="02060903040505020403" pitchFamily="18" charset="0"/>
              </a:rPr>
              <a:t>: We need to Value self and other. Validate  our strengths, recognize our resources and have  Our voice be heard.  Not only  Identifying  our  Vulnerabilities- also Recognizing our   Resources.  Knowing  the universal nature of healing is thru challenge, struggle  and possibility.</a:t>
            </a:r>
            <a:endParaRPr lang="en-US" altLang="en-US" sz="2400" b="1" u="sng" dirty="0">
              <a:latin typeface="Rockwell Extra Bold" panose="02060903040505020403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400" b="1" u="sng" dirty="0">
              <a:latin typeface="Rockwell Extra Bold" panose="02060903040505020403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b="1" u="sng" dirty="0">
                <a:latin typeface="Rockwell Extra Bold" panose="02060903040505020403" pitchFamily="18" charset="0"/>
              </a:rPr>
              <a:t>Knowledge</a:t>
            </a:r>
            <a:r>
              <a:rPr lang="en-US" altLang="en-US" sz="2800" dirty="0">
                <a:latin typeface="Rockwell Extra Bold" panose="02060903040505020403" pitchFamily="18" charset="0"/>
              </a:rPr>
              <a:t>:  We  Learn and Experience –  new ideas of Thinking, Being, Feeling and Behaving Understanding  our brain, our mind, and our spirit. Discover mindfulness and know how we soothe within ourselves and between  in our relationships</a:t>
            </a:r>
            <a:endParaRPr lang="en-US" altLang="en-US" sz="2400" dirty="0">
              <a:latin typeface="Rockwell Extra Bold" panose="02060903040505020403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Rockwell Extra Bold" panose="02060903040505020403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b="1" u="sng" dirty="0">
                <a:latin typeface="Rockwell Extra Bold" panose="02060903040505020403" pitchFamily="18" charset="0"/>
              </a:rPr>
              <a:t>Hope</a:t>
            </a:r>
            <a:r>
              <a:rPr lang="en-US" altLang="en-US" sz="2800" dirty="0">
                <a:latin typeface="Rockwell Extra Bold" panose="02060903040505020403" pitchFamily="18" charset="0"/>
              </a:rPr>
              <a:t>: Belief in Healing and Growth – Faith in  the possibility of change</a:t>
            </a:r>
          </a:p>
        </p:txBody>
      </p:sp>
    </p:spTree>
    <p:extLst>
      <p:ext uri="{BB962C8B-B14F-4D97-AF65-F5344CB8AC3E}">
        <p14:creationId xmlns:p14="http://schemas.microsoft.com/office/powerpoint/2010/main" val="362986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401088-4622-4439-AA9B-A0E1F4E76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CURIOSITY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6BFBB7-5FA3-4BFC-B9BA-AA2E325CE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13" y="2017986"/>
            <a:ext cx="10436773" cy="4840014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sz="5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n-US" sz="6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Curiosity is the engine that drives engagement</a:t>
            </a:r>
            <a:r>
              <a:rPr lang="en-US" sz="5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14300" indent="0">
              <a:buNone/>
            </a:pPr>
            <a:endParaRPr lang="en-US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endParaRPr lang="en-US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n-US" sz="3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Wisdom from My Client</a:t>
            </a:r>
          </a:p>
          <a:p>
            <a:pPr marL="114300" indent="0">
              <a:buNone/>
            </a:pP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endParaRPr lang="en-US" sz="1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DA4E41-8F70-4A76-9EAB-568FE99FD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144745"/>
            <a:ext cx="11659898" cy="126340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Thoughts on providing the missing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459064-88F4-4EBE-ADDD-06C476F17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80" y="2180496"/>
            <a:ext cx="11327028" cy="4441021"/>
          </a:xfrm>
        </p:spPr>
        <p:txBody>
          <a:bodyPr>
            <a:normAutofit/>
          </a:bodyPr>
          <a:lstStyle/>
          <a:p>
            <a:pPr algn="just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Acknowledgment, validation, protection, refuge , regulation, and comfort expand trust and connection.  Create the context for Change and Healing</a:t>
            </a:r>
          </a:p>
        </p:txBody>
      </p:sp>
    </p:spTree>
    <p:extLst>
      <p:ext uri="{BB962C8B-B14F-4D97-AF65-F5344CB8AC3E}">
        <p14:creationId xmlns:p14="http://schemas.microsoft.com/office/powerpoint/2010/main" val="35895503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86ECF7-DFD7-41D5-9AC5-3DDE8B22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 and souls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5AB7C0-9AB3-4532-9765-0A9359051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04" y="2427890"/>
            <a:ext cx="11200904" cy="4319751"/>
          </a:xfrm>
        </p:spPr>
        <p:txBody>
          <a:bodyPr>
            <a:normAutofit fontScale="92500" lnSpcReduction="20000"/>
          </a:bodyPr>
          <a:lstStyle/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“…. a profession that fails to recognize the heart and soul of the human condition is a discipline that is spiritually and emotionally bankrupt.”</a:t>
            </a: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Sue and Sue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6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738" y="-94343"/>
            <a:ext cx="10353761" cy="1326321"/>
          </a:xfrm>
        </p:spPr>
        <p:txBody>
          <a:bodyPr/>
          <a:lstStyle/>
          <a:p>
            <a:r>
              <a:rPr lang="en-US" dirty="0"/>
              <a:t>Traumatic Stress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5543" y="665018"/>
            <a:ext cx="68578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altLang="en-US" b="1" dirty="0">
                <a:latin typeface="AvantGarde Md BT" pitchFamily="34" charset="0"/>
                <a:cs typeface="Times New Roman" panose="02020603050405020304" pitchFamily="18" charset="0"/>
              </a:rPr>
              <a:t>What happens when there is an </a:t>
            </a:r>
            <a:r>
              <a:rPr lang="en-US" altLang="en-US" b="1" u="sng" dirty="0">
                <a:latin typeface="AvantGarde Md BT" pitchFamily="34" charset="0"/>
                <a:cs typeface="Times New Roman" panose="02020603050405020304" pitchFamily="18" charset="0"/>
              </a:rPr>
              <a:t>Interruption to </a:t>
            </a:r>
            <a:r>
              <a:rPr lang="en-US" altLang="en-US" b="1" u="sng" dirty="0" smtClean="0">
                <a:latin typeface="AvantGarde Md BT" pitchFamily="34" charset="0"/>
                <a:cs typeface="Times New Roman" panose="02020603050405020304" pitchFamily="18" charset="0"/>
              </a:rPr>
              <a:t>flow in what we expect.  When we get Lost.</a:t>
            </a:r>
            <a:endParaRPr lang="en-US" altLang="en-US" b="1" u="sng" dirty="0">
              <a:latin typeface="AvantGarde Md BT" pitchFamily="34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Unexpected event in a developmental sequence.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body and cognitive feelings: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altLang="en-US" b="1" u="sng" dirty="0">
                <a:latin typeface="AvantGarde Md BT" pitchFamily="34" charset="0"/>
                <a:cs typeface="Times New Roman" panose="02020603050405020304" pitchFamily="18" charset="0"/>
              </a:rPr>
              <a:t>Feelings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altLang="en-US" b="1" dirty="0">
                <a:latin typeface="AvantGarde Md BT" pitchFamily="34" charset="0"/>
                <a:cs typeface="Times New Roman" panose="02020603050405020304" pitchFamily="18" charset="0"/>
              </a:rPr>
              <a:t>Fear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altLang="en-US" b="1" dirty="0">
                <a:latin typeface="AvantGarde Md BT" pitchFamily="34" charset="0"/>
                <a:cs typeface="Times New Roman" panose="02020603050405020304" pitchFamily="18" charset="0"/>
              </a:rPr>
              <a:t>Helplessness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altLang="en-US" b="1" dirty="0">
                <a:latin typeface="AvantGarde Md BT" pitchFamily="34" charset="0"/>
                <a:cs typeface="Times New Roman" panose="02020603050405020304" pitchFamily="18" charset="0"/>
              </a:rPr>
              <a:t>Urgency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altLang="en-US" b="1" dirty="0">
                <a:latin typeface="AvantGarde Md BT" pitchFamily="34" charset="0"/>
                <a:cs typeface="Times New Roman" panose="02020603050405020304" pitchFamily="18" charset="0"/>
              </a:rPr>
              <a:t>Anxiety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altLang="en-US" b="1" dirty="0">
                <a:latin typeface="AvantGarde Md BT" pitchFamily="34" charset="0"/>
                <a:cs typeface="Times New Roman" panose="02020603050405020304" pitchFamily="18" charset="0"/>
              </a:rPr>
              <a:t>Anger 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altLang="en-US" b="1" dirty="0">
                <a:latin typeface="AvantGarde Md BT" pitchFamily="34" charset="0"/>
                <a:cs typeface="Times New Roman" panose="02020603050405020304" pitchFamily="18" charset="0"/>
              </a:rPr>
              <a:t>Sadness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altLang="en-US" b="1" dirty="0" smtClean="0">
                <a:latin typeface="AvantGarde Md BT" pitchFamily="34" charset="0"/>
                <a:cs typeface="Times New Roman" panose="02020603050405020304" pitchFamily="18" charset="0"/>
              </a:rPr>
              <a:t>Longing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altLang="en-US" b="1" dirty="0" smtClean="0">
                <a:latin typeface="AvantGarde Md BT" pitchFamily="34" charset="0"/>
                <a:cs typeface="Times New Roman" panose="02020603050405020304" pitchFamily="18" charset="0"/>
              </a:rPr>
              <a:t>Overwhelm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altLang="en-US" b="1" dirty="0" smtClean="0">
                <a:latin typeface="AvantGarde Md BT" pitchFamily="34" charset="0"/>
                <a:cs typeface="Times New Roman" panose="02020603050405020304" pitchFamily="18" charset="0"/>
              </a:rPr>
              <a:t>Loss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endParaRPr lang="en-US" altLang="en-US" b="1" u="sng" dirty="0">
              <a:latin typeface="AvantGarde Md BT" pitchFamily="34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altLang="en-US" b="1" u="sng" dirty="0">
                <a:latin typeface="AvantGarde Md BT" pitchFamily="34" charset="0"/>
                <a:cs typeface="Times New Roman" panose="02020603050405020304" pitchFamily="18" charset="0"/>
              </a:rPr>
              <a:t>Urges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altLang="en-US" b="1" dirty="0">
                <a:latin typeface="AvantGarde Md BT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AvantGarde Md BT" pitchFamily="34" charset="0"/>
                <a:cs typeface="Times New Roman" panose="02020603050405020304" pitchFamily="18" charset="0"/>
              </a:rPr>
              <a:t>Fight, Flight. Freeze, Fawn, Fix </a:t>
            </a:r>
            <a:endParaRPr lang="en-US" altLang="en-US" b="1" dirty="0">
              <a:latin typeface="AvantGarde Md B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145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Flower Brain Art Print Black and White Brain Anatomy Poster - Etsy Irela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42" y="1424247"/>
            <a:ext cx="5829993" cy="49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498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5171" y="73430"/>
            <a:ext cx="9734954" cy="66917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CCM Guidelines for Standard of Care-Using all the contexts to: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2467" name="Content Placeholder 7" descr="j017893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798" y="890947"/>
            <a:ext cx="3657600" cy="2419350"/>
          </a:xfrm>
        </p:spPr>
      </p:pic>
      <p:sp>
        <p:nvSpPr>
          <p:cNvPr id="62468" name="Content Placeholder 6"/>
          <p:cNvSpPr>
            <a:spLocks noGrp="1"/>
          </p:cNvSpPr>
          <p:nvPr>
            <p:ph sz="half" idx="2"/>
          </p:nvPr>
        </p:nvSpPr>
        <p:spPr>
          <a:xfrm>
            <a:off x="4355870" y="576349"/>
            <a:ext cx="5534256" cy="60156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Corbel" panose="020B0503020204020204" pitchFamily="34" charset="0"/>
              </a:rPr>
              <a:t>Structure the environment- predictability and </a:t>
            </a:r>
            <a:r>
              <a:rPr lang="en-US" altLang="en-US" sz="2400" b="1" dirty="0" smtClean="0">
                <a:latin typeface="Corbel" panose="020B0503020204020204" pitchFamily="34" charset="0"/>
              </a:rPr>
              <a:t>direction; explain and explore process of change</a:t>
            </a:r>
            <a:endParaRPr lang="en-US" altLang="en-US" sz="2400" b="1" dirty="0"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Corbel" panose="020B0503020204020204" pitchFamily="34" charset="0"/>
              </a:rPr>
              <a:t>Create motivation for change- </a:t>
            </a:r>
            <a:r>
              <a:rPr lang="en-US" altLang="en-US" sz="2400" b="1" dirty="0" smtClean="0">
                <a:latin typeface="Corbel" panose="020B0503020204020204" pitchFamily="34" charset="0"/>
              </a:rPr>
              <a:t>thru use of resources. Punctuated change in and outside of session.  Exploring the natural process of change</a:t>
            </a:r>
            <a:endParaRPr lang="en-US" altLang="en-US" sz="2400" b="1" dirty="0">
              <a:latin typeface="Corbel" panose="020B0503020204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latin typeface="Corbel" panose="020B0503020204020204" pitchFamily="34" charset="0"/>
              </a:rPr>
              <a:t>Enhancing and utilizing  </a:t>
            </a:r>
            <a:r>
              <a:rPr lang="en-US" altLang="en-US" sz="2400" b="1" dirty="0">
                <a:latin typeface="Corbel" panose="020B0503020204020204" pitchFamily="34" charset="0"/>
              </a:rPr>
              <a:t>client’s resources  and </a:t>
            </a:r>
            <a:r>
              <a:rPr lang="en-US" altLang="en-US" sz="2400" b="1" dirty="0" smtClean="0">
                <a:latin typeface="Corbel" panose="020B0503020204020204" pitchFamily="34" charset="0"/>
              </a:rPr>
              <a:t>their capacity </a:t>
            </a:r>
            <a:r>
              <a:rPr lang="en-US" altLang="en-US" sz="2400" b="1" dirty="0">
                <a:latin typeface="Corbel" panose="020B0503020204020204" pitchFamily="34" charset="0"/>
              </a:rPr>
              <a:t>to utilize </a:t>
            </a:r>
            <a:r>
              <a:rPr lang="en-US" altLang="en-US" sz="2400" b="1" dirty="0" smtClean="0">
                <a:latin typeface="Corbel" panose="020B0503020204020204" pitchFamily="34" charset="0"/>
              </a:rPr>
              <a:t>resources</a:t>
            </a:r>
            <a:endParaRPr lang="en-US" altLang="en-US" sz="2400" b="1" dirty="0">
              <a:latin typeface="Corbel" panose="020B0503020204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Corbel" panose="020B0503020204020204" pitchFamily="34" charset="0"/>
              </a:rPr>
              <a:t>Generalization to the environment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Corbel" panose="020B0503020204020204" pitchFamily="34" charset="0"/>
              </a:rPr>
              <a:t>Focus on self  and our  ability to provide effective treatment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Barrett and Stone Fish, 2016</a:t>
            </a:r>
          </a:p>
        </p:txBody>
      </p:sp>
    </p:spTree>
    <p:extLst>
      <p:ext uri="{BB962C8B-B14F-4D97-AF65-F5344CB8AC3E}">
        <p14:creationId xmlns:p14="http://schemas.microsoft.com/office/powerpoint/2010/main" val="10287625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39976" y="5562600"/>
            <a:ext cx="4746625" cy="40005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1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750" dirty="0"/>
              <a:t>Barrett and Stone Fish, 2014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1085850"/>
            <a:ext cx="9066213" cy="342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2025" dirty="0">
                <a:solidFill>
                  <a:schemeClr val="tx1"/>
                </a:solidFill>
                <a:latin typeface="AvantGarde Md BT" pitchFamily="34" charset="0"/>
              </a:rPr>
              <a:t>Interactional  Cycle</a:t>
            </a:r>
          </a:p>
        </p:txBody>
      </p:sp>
      <p:sp>
        <p:nvSpPr>
          <p:cNvPr id="79875" name="Oval 3"/>
          <p:cNvSpPr>
            <a:spLocks noChangeArrowheads="1"/>
          </p:cNvSpPr>
          <p:nvPr/>
        </p:nvSpPr>
        <p:spPr bwMode="auto">
          <a:xfrm>
            <a:off x="3524250" y="1771650"/>
            <a:ext cx="971550" cy="857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135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3600">
              <a:latin typeface="Arial" charset="0"/>
              <a:ea typeface="ＭＳ Ｐゴシック" charset="0"/>
            </a:endParaRPr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3524250" y="4514850"/>
            <a:ext cx="971550" cy="857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135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3600">
              <a:latin typeface="Arial" charset="0"/>
              <a:ea typeface="ＭＳ Ｐゴシック" charset="0"/>
            </a:endParaRP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7581900" y="1771650"/>
            <a:ext cx="971550" cy="857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135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3600">
              <a:latin typeface="Arial" charset="0"/>
              <a:ea typeface="ＭＳ Ｐゴシック" charset="0"/>
            </a:endParaRPr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7639050" y="4514850"/>
            <a:ext cx="971550" cy="8572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135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3600">
              <a:latin typeface="Arial" charset="0"/>
              <a:ea typeface="ＭＳ Ｐゴシック" charset="0"/>
            </a:endParaRPr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4495800" y="2171700"/>
            <a:ext cx="3086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3924300" y="2628900"/>
            <a:ext cx="0" cy="1885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>
            <a:off x="4495800" y="4972050"/>
            <a:ext cx="314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 flipV="1">
            <a:off x="8096250" y="2628900"/>
            <a:ext cx="0" cy="1885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3181350" y="1485901"/>
            <a:ext cx="1771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vantGarde Md BT"/>
                <a:ea typeface="MS PGothic" panose="020B0600070205080204" pitchFamily="34" charset="-128"/>
              </a:rPr>
              <a:t>VULNERABILITIES</a:t>
            </a:r>
          </a:p>
        </p:txBody>
      </p:sp>
      <p:sp>
        <p:nvSpPr>
          <p:cNvPr id="9229" name="Text Box 12"/>
          <p:cNvSpPr txBox="1">
            <a:spLocks noChangeArrowheads="1"/>
          </p:cNvSpPr>
          <p:nvPr/>
        </p:nvSpPr>
        <p:spPr bwMode="auto">
          <a:xfrm>
            <a:off x="7353300" y="1485901"/>
            <a:ext cx="1314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vantGarde Md BT"/>
                <a:ea typeface="MS PGothic" panose="020B0600070205080204" pitchFamily="34" charset="-128"/>
              </a:rPr>
              <a:t>SURVIVAL</a:t>
            </a:r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3009900" y="5486401"/>
            <a:ext cx="2000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vantGarde Md BT"/>
                <a:ea typeface="MS PGothic" panose="020B0600070205080204" pitchFamily="34" charset="-128"/>
              </a:rPr>
              <a:t>SURVIVAL</a:t>
            </a:r>
          </a:p>
        </p:txBody>
      </p:sp>
      <p:sp>
        <p:nvSpPr>
          <p:cNvPr id="9231" name="Text Box 14"/>
          <p:cNvSpPr txBox="1">
            <a:spLocks noChangeArrowheads="1"/>
          </p:cNvSpPr>
          <p:nvPr/>
        </p:nvSpPr>
        <p:spPr bwMode="auto">
          <a:xfrm>
            <a:off x="7410450" y="5486401"/>
            <a:ext cx="148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vantGarde Md BT"/>
                <a:ea typeface="MS PGothic" panose="020B0600070205080204" pitchFamily="34" charset="-128"/>
              </a:rPr>
              <a:t>VULNERABILITIES</a:t>
            </a:r>
          </a:p>
        </p:txBody>
      </p:sp>
      <p:sp>
        <p:nvSpPr>
          <p:cNvPr id="9232" name="Text Box 15"/>
          <p:cNvSpPr txBox="1">
            <a:spLocks noChangeArrowheads="1"/>
          </p:cNvSpPr>
          <p:nvPr/>
        </p:nvSpPr>
        <p:spPr bwMode="auto">
          <a:xfrm>
            <a:off x="8382000" y="5840413"/>
            <a:ext cx="1143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">
                <a:ea typeface="MS PGothic" panose="020B0600070205080204" pitchFamily="34" charset="-128"/>
              </a:rPr>
              <a:t>M.J. Barrett 1990</a:t>
            </a:r>
          </a:p>
        </p:txBody>
      </p:sp>
    </p:spTree>
    <p:extLst>
      <p:ext uri="{BB962C8B-B14F-4D97-AF65-F5344CB8AC3E}">
        <p14:creationId xmlns:p14="http://schemas.microsoft.com/office/powerpoint/2010/main" val="240606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6772" y="2774442"/>
            <a:ext cx="5280860" cy="16879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333" y="441414"/>
            <a:ext cx="7597040" cy="56545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Rockwell Extra Bold" panose="02060903040505020403" pitchFamily="18" charset="0"/>
              </a:rPr>
              <a:t>When we are confused- that’s when we can  Learn</a:t>
            </a:r>
          </a:p>
          <a:p>
            <a:pPr marL="0" indent="0">
              <a:buNone/>
            </a:pPr>
            <a:endParaRPr lang="en-US" sz="2800" dirty="0">
              <a:latin typeface="Rockwell Extra Bold" panose="02060903040505020403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Rockwell Extra Bold" panose="02060903040505020403" pitchFamily="18" charset="0"/>
              </a:rPr>
              <a:t>When we feel broken- that’s when we can   Heal</a:t>
            </a:r>
          </a:p>
          <a:p>
            <a:pPr marL="0" indent="0">
              <a:buNone/>
            </a:pPr>
            <a:endParaRPr lang="en-US" sz="2800" dirty="0">
              <a:latin typeface="Rockwell Extra Bold" panose="02060903040505020403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Rockwell Extra Bold" panose="02060903040505020403" pitchFamily="18" charset="0"/>
              </a:rPr>
              <a:t>When we are frustrated- that’s when we can make Choices</a:t>
            </a:r>
          </a:p>
          <a:p>
            <a:pPr marL="0" indent="0">
              <a:buNone/>
            </a:pPr>
            <a:endParaRPr lang="en-US" sz="2800" dirty="0">
              <a:latin typeface="Rockwell Extra Bold" panose="02060903040505020403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Rockwell Extra Bold" panose="02060903040505020403" pitchFamily="18" charset="0"/>
              </a:rPr>
              <a:t>When we are threatened- that’s when we can  Listen to our Heart’s Wisdom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07" y="259882"/>
            <a:ext cx="4607293" cy="64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8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" y="1295400"/>
            <a:ext cx="12039600" cy="6359525"/>
          </a:xfrm>
        </p:spPr>
        <p:txBody>
          <a:bodyPr/>
          <a:lstStyle/>
          <a:p>
            <a:pPr marL="319088" indent="-319088" defTabSz="914400"/>
            <a:r>
              <a:rPr lang="en-US" altLang="en-US" dirty="0"/>
              <a:t>I believe that we learn, </a:t>
            </a:r>
            <a:r>
              <a:rPr lang="en-US" altLang="en-US" i="1" dirty="0"/>
              <a:t>grow and heal, </a:t>
            </a:r>
            <a:r>
              <a:rPr lang="en-US" altLang="en-US" dirty="0"/>
              <a:t>by practice. Whether it means to learn to dance by practicing dancing or to learn to live by practicing living, the principles are the same. In each, it is the performance of a dedicated precise set of acts; </a:t>
            </a:r>
            <a:r>
              <a:rPr lang="en-US" altLang="en-US" i="1" dirty="0"/>
              <a:t>physical, intellectual, emotional, spiritual, from which comes shape of achievement, a sense of one’s well being,</a:t>
            </a:r>
            <a:r>
              <a:rPr lang="en-US" altLang="en-US" dirty="0"/>
              <a:t> a satisfaction of spirit.  </a:t>
            </a:r>
            <a:r>
              <a:rPr lang="en-US" altLang="en-US" i="1" dirty="0"/>
              <a:t>Practice means to perform over and over again in the face of all obstacles, some act of vision, of faith, of desire.</a:t>
            </a:r>
            <a:r>
              <a:rPr lang="en-US" altLang="en-US" dirty="0"/>
              <a:t> Practice is a means of inviting what is desired </a:t>
            </a:r>
            <a:r>
              <a:rPr lang="en-US" altLang="en-US" i="1" dirty="0"/>
              <a:t>into our lives  </a:t>
            </a:r>
          </a:p>
          <a:p>
            <a:pPr marL="319088" indent="-319088" defTabSz="914400"/>
            <a:endParaRPr lang="en-US" altLang="en-US" dirty="0"/>
          </a:p>
          <a:p>
            <a:pPr marL="319088" indent="-319088" defTabSz="914400"/>
            <a:endParaRPr lang="en-US" altLang="en-US" dirty="0"/>
          </a:p>
          <a:p>
            <a:pPr marL="319088" indent="-319088" defTabSz="914400"/>
            <a:r>
              <a:rPr lang="en-US" altLang="en-US" sz="1700" dirty="0"/>
              <a:t>Adapted From Martha Graham </a:t>
            </a:r>
            <a:r>
              <a:rPr lang="en-US" altLang="en-US" sz="1700" i="1" dirty="0"/>
              <a:t>by Mary Jo Barrett </a:t>
            </a:r>
          </a:p>
        </p:txBody>
      </p:sp>
    </p:spTree>
    <p:extLst>
      <p:ext uri="{BB962C8B-B14F-4D97-AF65-F5344CB8AC3E}">
        <p14:creationId xmlns:p14="http://schemas.microsoft.com/office/powerpoint/2010/main" val="106540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“Everything turns in circles and spirals. Everything has a vibration that spirals inward or outward — and everything turns together in the same direction at the same time. This vibration keeps going: it becomes born and expands or closes and destructs — only to repeat the cycle again in opposite current. Like a lotus, it opens or closes, dies and is born again. Such is also the story of the sun and moon, of me and you. Nothing truly dies. All energy simply transforms.”</a:t>
            </a:r>
            <a:br>
              <a:rPr lang="en-US" dirty="0"/>
            </a:br>
            <a:r>
              <a:rPr lang="en-US" dirty="0"/>
              <a:t>― </a:t>
            </a:r>
            <a:r>
              <a:rPr lang="en-US" b="1" dirty="0"/>
              <a:t>Suzy </a:t>
            </a:r>
            <a:r>
              <a:rPr lang="en-US" b="1" dirty="0" err="1"/>
              <a:t>Kassem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374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1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15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750"/>
              <a:t>Barrett and Stone Fish, 2014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447800" y="152401"/>
            <a:ext cx="8305800" cy="60928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1800" dirty="0"/>
              <a:t>Always Remember: to move into the present</a:t>
            </a:r>
          </a:p>
          <a:p>
            <a:pPr eaLnBrk="1" hangingPunct="1">
              <a:defRPr/>
            </a:pPr>
            <a:r>
              <a:rPr lang="en-US" altLang="en-US" sz="1800" dirty="0"/>
              <a:t>Ground yourself</a:t>
            </a:r>
          </a:p>
          <a:p>
            <a:pPr eaLnBrk="1" hangingPunct="1">
              <a:defRPr/>
            </a:pPr>
            <a:r>
              <a:rPr lang="en-US" altLang="en-US" sz="1800" dirty="0"/>
              <a:t>Be Mindful of your blessings</a:t>
            </a:r>
          </a:p>
          <a:p>
            <a:pPr eaLnBrk="1" hangingPunct="1">
              <a:defRPr/>
            </a:pPr>
            <a:endParaRPr lang="en-US" altLang="en-US" sz="1800" dirty="0"/>
          </a:p>
          <a:p>
            <a:pPr eaLnBrk="1" hangingPunct="1">
              <a:defRPr/>
            </a:pPr>
            <a:endParaRPr lang="en-US" altLang="en-US" sz="1800" dirty="0"/>
          </a:p>
          <a:p>
            <a:pPr eaLnBrk="1" hangingPunct="1">
              <a:defRPr/>
            </a:pPr>
            <a:endParaRPr lang="en-US" altLang="en-US" sz="1800" dirty="0"/>
          </a:p>
          <a:p>
            <a:pPr eaLnBrk="1" hangingPunct="1">
              <a:defRPr/>
            </a:pPr>
            <a:endParaRPr lang="en-US" altLang="en-US" sz="1800" dirty="0"/>
          </a:p>
          <a:p>
            <a:pPr eaLnBrk="1" hangingPunct="1">
              <a:defRPr/>
            </a:pPr>
            <a:endParaRPr lang="en-US" altLang="en-US" sz="1800" dirty="0"/>
          </a:p>
          <a:p>
            <a:pPr eaLnBrk="1" hangingPunct="1">
              <a:defRPr/>
            </a:pPr>
            <a:endParaRPr lang="en-US" altLang="en-US" sz="1800" dirty="0"/>
          </a:p>
          <a:p>
            <a:pPr eaLnBrk="1" hangingPunct="1">
              <a:defRPr/>
            </a:pPr>
            <a:endParaRPr lang="en-US" altLang="en-US" sz="1800" dirty="0"/>
          </a:p>
          <a:p>
            <a:pPr eaLnBrk="1" hangingPunct="1">
              <a:defRPr/>
            </a:pP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1800" dirty="0"/>
              <a:t>Who am I?-  I am Me</a:t>
            </a:r>
          </a:p>
          <a:p>
            <a:pPr eaLnBrk="1" hangingPunct="1">
              <a:defRPr/>
            </a:pP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1800" dirty="0"/>
              <a:t>Where am I?-  I am Here</a:t>
            </a:r>
          </a:p>
          <a:p>
            <a:pPr eaLnBrk="1" hangingPunct="1">
              <a:defRPr/>
            </a:pP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1800" dirty="0"/>
              <a:t>When is it? – It is Now</a:t>
            </a:r>
          </a:p>
          <a:p>
            <a:pPr eaLnBrk="1" hangingPunct="1">
              <a:defRPr/>
            </a:pP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1800" dirty="0"/>
              <a:t>What am I doing? – I am doing the best I can</a:t>
            </a:r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998538"/>
            <a:ext cx="6064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Title 4">
            <a:extLst>
              <a:ext uri="{FF2B5EF4-FFF2-40B4-BE49-F238E27FC236}">
                <a16:creationId xmlns="" xmlns:a16="http://schemas.microsoft.com/office/drawing/2014/main" id="{D563F730-712E-0AA1-F9AB-E73A02A9F1DA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469900"/>
            <a:ext cx="7785100" cy="1625600"/>
          </a:xfrm>
        </p:spPr>
      </p:pic>
      <p:pic>
        <p:nvPicPr>
          <p:cNvPr id="15363" name="Content Placeholder 8">
            <a:extLst>
              <a:ext uri="{FF2B5EF4-FFF2-40B4-BE49-F238E27FC236}">
                <a16:creationId xmlns="" xmlns:a16="http://schemas.microsoft.com/office/drawing/2014/main" id="{76522FD0-415B-FB14-D108-ADB0447EA1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109788"/>
            <a:ext cx="6172200" cy="45958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Title 6">
            <a:extLst>
              <a:ext uri="{FF2B5EF4-FFF2-40B4-BE49-F238E27FC236}">
                <a16:creationId xmlns="" xmlns:a16="http://schemas.microsoft.com/office/drawing/2014/main" id="{FA97290B-B00F-109D-6D26-E7920D61A243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469900"/>
            <a:ext cx="7785100" cy="1625600"/>
          </a:xfrm>
        </p:spPr>
      </p:pic>
      <p:sp>
        <p:nvSpPr>
          <p:cNvPr id="16387" name="Content Placeholder 7">
            <a:extLst>
              <a:ext uri="{FF2B5EF4-FFF2-40B4-BE49-F238E27FC236}">
                <a16:creationId xmlns="" xmlns:a16="http://schemas.microsoft.com/office/drawing/2014/main" id="{AE2FC8F4-6946-0602-2A33-7CB26F229C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Comic Sans MS" panose="030F0902030302020204" pitchFamily="66" charset="0"/>
                <a:cs typeface="Comic Sans MS" panose="030F0902030302020204" pitchFamily="66" charset="0"/>
              </a:rPr>
              <a:t>When people experience a traumatic event that is not fully processed and understood, any reminder (smell, sound, sight, touch, taste, proprioception) triggers a survival reaction (fight, flight, and/or freeze, fawn, tend and befriend).</a:t>
            </a:r>
          </a:p>
          <a:p>
            <a:r>
              <a:rPr lang="en-US" altLang="en-US" dirty="0">
                <a:ea typeface="Comic Sans MS" panose="030F0902030302020204" pitchFamily="66" charset="0"/>
                <a:cs typeface="Comic Sans MS" panose="030F0902030302020204" pitchFamily="66" charset="0"/>
              </a:rPr>
              <a:t>Intimate relationships are most likely to trigger these events.</a:t>
            </a:r>
          </a:p>
          <a:p>
            <a:r>
              <a:rPr lang="en-US" altLang="en-US" dirty="0">
                <a:ea typeface="Comic Sans MS" panose="030F0902030302020204" pitchFamily="66" charset="0"/>
                <a:cs typeface="Comic Sans MS" panose="030F0902030302020204" pitchFamily="66" charset="0"/>
              </a:rPr>
              <a:t>Couple and family relationships are often the most intimate relationship we have.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Title 1">
            <a:extLst>
              <a:ext uri="{FF2B5EF4-FFF2-40B4-BE49-F238E27FC236}">
                <a16:creationId xmlns="" xmlns:a16="http://schemas.microsoft.com/office/drawing/2014/main" id="{379DD427-307D-1872-D560-DE9D70E06E8D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469900"/>
            <a:ext cx="7785100" cy="1625600"/>
          </a:xfrm>
        </p:spPr>
      </p:pic>
      <p:sp>
        <p:nvSpPr>
          <p:cNvPr id="17411" name="Content Placeholder 2">
            <a:extLst>
              <a:ext uri="{FF2B5EF4-FFF2-40B4-BE49-F238E27FC236}">
                <a16:creationId xmlns="" xmlns:a16="http://schemas.microsoft.com/office/drawing/2014/main" id="{6D74F843-E727-0C02-904F-0BC11604790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209800" y="1828800"/>
            <a:ext cx="3657600" cy="4343400"/>
          </a:xfrm>
        </p:spPr>
        <p:txBody>
          <a:bodyPr/>
          <a:lstStyle/>
          <a:p>
            <a:r>
              <a:rPr lang="en-US" altLang="en-US" sz="3200" dirty="0"/>
              <a:t>Childhood and Intergenerational Trauma</a:t>
            </a:r>
          </a:p>
          <a:p>
            <a:r>
              <a:rPr lang="en-US" altLang="en-US" sz="3200" dirty="0"/>
              <a:t>Cultural Trauma</a:t>
            </a:r>
          </a:p>
          <a:p>
            <a:r>
              <a:rPr lang="en-US" altLang="en-US" sz="3200" dirty="0"/>
              <a:t>Betrayal Trauma</a:t>
            </a:r>
          </a:p>
        </p:txBody>
      </p:sp>
      <p:pic>
        <p:nvPicPr>
          <p:cNvPr id="17412" name="Content Placeholder 4">
            <a:extLst>
              <a:ext uri="{FF2B5EF4-FFF2-40B4-BE49-F238E27FC236}">
                <a16:creationId xmlns="" xmlns:a16="http://schemas.microsoft.com/office/drawing/2014/main" id="{0BA1ACA5-4CD2-C88B-088F-CDE569A4C9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905000"/>
            <a:ext cx="4419600" cy="4114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DDD80-07D2-56B2-8D07-F5D95BDA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reactions to attempts at processing traumatic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888178-2054-38C0-5131-9468ACA9F3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>
                <a:ea typeface="Comic Sans MS" panose="030F0902030302020204" pitchFamily="66" charset="0"/>
                <a:cs typeface="Comic Sans MS" panose="030F0902030302020204" pitchFamily="66" charset="0"/>
              </a:rPr>
              <a:t>Denial</a:t>
            </a:r>
          </a:p>
          <a:p>
            <a:pPr lvl="1"/>
            <a:r>
              <a:rPr lang="en-US" altLang="en-US" dirty="0">
                <a:ea typeface="Comic Sans MS" panose="030F0902030302020204" pitchFamily="66" charset="0"/>
                <a:cs typeface="Comic Sans MS" panose="030F0902030302020204" pitchFamily="66" charset="0"/>
              </a:rPr>
              <a:t>Facts</a:t>
            </a:r>
          </a:p>
          <a:p>
            <a:pPr lvl="1"/>
            <a:r>
              <a:rPr lang="en-US" altLang="en-US" dirty="0">
                <a:ea typeface="Comic Sans MS" panose="030F0902030302020204" pitchFamily="66" charset="0"/>
                <a:cs typeface="Comic Sans MS" panose="030F0902030302020204" pitchFamily="66" charset="0"/>
              </a:rPr>
              <a:t>Awareness</a:t>
            </a:r>
          </a:p>
          <a:p>
            <a:pPr lvl="1"/>
            <a:r>
              <a:rPr lang="en-US" altLang="en-US" dirty="0">
                <a:ea typeface="Comic Sans MS" panose="030F0902030302020204" pitchFamily="66" charset="0"/>
                <a:cs typeface="Comic Sans MS" panose="030F0902030302020204" pitchFamily="66" charset="0"/>
              </a:rPr>
              <a:t>Responsibility</a:t>
            </a:r>
          </a:p>
          <a:p>
            <a:pPr lvl="1"/>
            <a:r>
              <a:rPr lang="en-US" altLang="en-US" dirty="0">
                <a:ea typeface="Comic Sans MS" panose="030F0902030302020204" pitchFamily="66" charset="0"/>
                <a:cs typeface="Comic Sans MS" panose="030F0902030302020204" pitchFamily="66" charset="0"/>
              </a:rPr>
              <a:t>Impact</a:t>
            </a:r>
          </a:p>
          <a:p>
            <a:r>
              <a:rPr lang="en-US" altLang="en-US" dirty="0">
                <a:ea typeface="Comic Sans MS" panose="030F0902030302020204" pitchFamily="66" charset="0"/>
                <a:cs typeface="Comic Sans MS" panose="030F0902030302020204" pitchFamily="66" charset="0"/>
              </a:rPr>
              <a:t>Avoidance</a:t>
            </a:r>
          </a:p>
          <a:p>
            <a:pPr lvl="1"/>
            <a:r>
              <a:rPr lang="en-US" altLang="en-US" dirty="0">
                <a:ea typeface="Comic Sans MS" panose="030F0902030302020204" pitchFamily="66" charset="0"/>
                <a:cs typeface="Comic Sans MS" panose="030F0902030302020204" pitchFamily="66" charset="0"/>
              </a:rPr>
              <a:t>Don’t Talk About It</a:t>
            </a:r>
          </a:p>
          <a:p>
            <a:pPr lvl="1"/>
            <a:r>
              <a:rPr lang="en-US" altLang="en-US" dirty="0">
                <a:ea typeface="Comic Sans MS" panose="030F0902030302020204" pitchFamily="66" charset="0"/>
                <a:cs typeface="Comic Sans MS" panose="030F0902030302020204" pitchFamily="66" charset="0"/>
              </a:rPr>
              <a:t>I have a Headache</a:t>
            </a:r>
          </a:p>
          <a:p>
            <a:pPr lvl="1"/>
            <a:r>
              <a:rPr lang="en-US" altLang="en-US" dirty="0">
                <a:ea typeface="Comic Sans MS" panose="030F0902030302020204" pitchFamily="66" charset="0"/>
                <a:cs typeface="Comic Sans MS" panose="030F0902030302020204" pitchFamily="66" charset="0"/>
              </a:rPr>
              <a:t>Triangulation (Drug, Alcohol, Food as Most Important Relationship)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29DF235-0507-885C-3452-5EE6CC3F05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>
                <a:ea typeface="Comic Sans MS" panose="030F0902030302020204" pitchFamily="66" charset="0"/>
                <a:cs typeface="Comic Sans MS" panose="030F0902030302020204" pitchFamily="66" charset="0"/>
              </a:rPr>
              <a:t>Invalidation</a:t>
            </a:r>
          </a:p>
          <a:p>
            <a:pPr lvl="1"/>
            <a:r>
              <a:rPr lang="en-US" altLang="en-US" sz="1700" dirty="0">
                <a:ea typeface="Comic Sans MS" panose="030F0902030302020204" pitchFamily="66" charset="0"/>
                <a:cs typeface="Comic Sans MS" panose="030F0902030302020204" pitchFamily="66" charset="0"/>
              </a:rPr>
              <a:t>Blame</a:t>
            </a:r>
          </a:p>
          <a:p>
            <a:pPr lvl="1"/>
            <a:r>
              <a:rPr lang="en-US" altLang="en-US" sz="1700" dirty="0">
                <a:ea typeface="Comic Sans MS" panose="030F0902030302020204" pitchFamily="66" charset="0"/>
                <a:cs typeface="Comic Sans MS" panose="030F0902030302020204" pitchFamily="66" charset="0"/>
              </a:rPr>
              <a:t>Dismiss</a:t>
            </a:r>
          </a:p>
          <a:p>
            <a:r>
              <a:rPr lang="en-US" altLang="en-US" dirty="0">
                <a:ea typeface="Comic Sans MS" panose="030F0902030302020204" pitchFamily="66" charset="0"/>
                <a:cs typeface="Comic Sans MS" panose="030F0902030302020204" pitchFamily="66" charset="0"/>
              </a:rPr>
              <a:t>Dehumanization</a:t>
            </a:r>
          </a:p>
          <a:p>
            <a:pPr lvl="1"/>
            <a:r>
              <a:rPr lang="en-US" altLang="en-US" sz="1700" dirty="0">
                <a:ea typeface="Comic Sans MS" panose="030F0902030302020204" pitchFamily="66" charset="0"/>
                <a:cs typeface="Comic Sans MS" panose="030F0902030302020204" pitchFamily="66" charset="0"/>
              </a:rPr>
              <a:t>I-It Relationship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11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Systemic Course Anita and MJ latest edition</Template>
  <TotalTime>687</TotalTime>
  <Words>2680</Words>
  <Application>Microsoft Office PowerPoint</Application>
  <PresentationFormat>Widescreen</PresentationFormat>
  <Paragraphs>500</Paragraphs>
  <Slides>56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80" baseType="lpstr">
      <vt:lpstr>MS PGothic</vt:lpstr>
      <vt:lpstr>MS PGothic</vt:lpstr>
      <vt:lpstr>Arial</vt:lpstr>
      <vt:lpstr>AvantGarde Md BT</vt:lpstr>
      <vt:lpstr>Calibri</vt:lpstr>
      <vt:lpstr>Candara</vt:lpstr>
      <vt:lpstr>Century Gothic</vt:lpstr>
      <vt:lpstr>Comic Sans MS</vt:lpstr>
      <vt:lpstr>Corbel</vt:lpstr>
      <vt:lpstr>Garamond</vt:lpstr>
      <vt:lpstr>Georgia</vt:lpstr>
      <vt:lpstr>メイリオ</vt:lpstr>
      <vt:lpstr>ＭＳ Ｐ明朝</vt:lpstr>
      <vt:lpstr>Roboto</vt:lpstr>
      <vt:lpstr>Rockwell Extra Bold</vt:lpstr>
      <vt:lpstr>Symbol</vt:lpstr>
      <vt:lpstr>Tahoma</vt:lpstr>
      <vt:lpstr>Times New Roman</vt:lpstr>
      <vt:lpstr>Tw Cen MT</vt:lpstr>
      <vt:lpstr>Verdana</vt:lpstr>
      <vt:lpstr>Wingdings</vt:lpstr>
      <vt:lpstr>Wingdings 2</vt:lpstr>
      <vt:lpstr>Wingdings 3</vt:lpstr>
      <vt:lpstr>Ion</vt:lpstr>
      <vt:lpstr>Collaborative Change Model The Systemic Treatment of Complex Developmental Trauma</vt:lpstr>
      <vt:lpstr>Awareness and Attunement</vt:lpstr>
      <vt:lpstr>The Cycle of Change- Dysregulation to Regulation</vt:lpstr>
      <vt:lpstr>Four Levels of Stress Reactivity</vt:lpstr>
      <vt:lpstr>Traumatic Stress</vt:lpstr>
      <vt:lpstr>PowerPoint Presentation</vt:lpstr>
      <vt:lpstr>PowerPoint Presentation</vt:lpstr>
      <vt:lpstr>PowerPoint Presentation</vt:lpstr>
      <vt:lpstr>Common reactions to attempts at processing traumatic events</vt:lpstr>
      <vt:lpstr>How a Person Survives Trauma-Function of Symptoms- Skills Developed  </vt:lpstr>
      <vt:lpstr>PowerPoint Presentation</vt:lpstr>
      <vt:lpstr>PowerPoint Presentation</vt:lpstr>
      <vt:lpstr>PowerPoint Presentation</vt:lpstr>
      <vt:lpstr>Responses to traumatic event and/or violation</vt:lpstr>
      <vt:lpstr>PowerPoint Presentation</vt:lpstr>
      <vt:lpstr>PowerPoint Presentation</vt:lpstr>
      <vt:lpstr>PowerPoint Presentation</vt:lpstr>
      <vt:lpstr>Traumatic Events/ Violence Across the Generational Life Span Leaves a Human………….</vt:lpstr>
      <vt:lpstr>PowerPoint Presentation</vt:lpstr>
      <vt:lpstr>PowerPoint Presentation</vt:lpstr>
      <vt:lpstr>PowerPoint Presentation</vt:lpstr>
      <vt:lpstr>Mirror Neurons: how to help</vt:lpstr>
      <vt:lpstr>Skills</vt:lpstr>
      <vt:lpstr>  Hence the     Goals:</vt:lpstr>
      <vt:lpstr>Engaged Mindstate</vt:lpstr>
      <vt:lpstr>Relationships</vt:lpstr>
      <vt:lpstr>PowerPoint Presentation</vt:lpstr>
      <vt:lpstr>PowerPoint Presentation</vt:lpstr>
      <vt:lpstr>CCM Therapy is a Rhythmic Repetitive  Recursive Process- contraction into safety and expansion into change and healing</vt:lpstr>
      <vt:lpstr>PowerPoint Presentation</vt:lpstr>
      <vt:lpstr>Collaborative Change Model- A Concept driven Model for Change-The phases over time and in the moment-A Rhythm of Contraction and Expansion</vt:lpstr>
      <vt:lpstr>PowerPoint Presentation</vt:lpstr>
      <vt:lpstr>PowerPoint Presentation</vt:lpstr>
      <vt:lpstr>`</vt:lpstr>
      <vt:lpstr>PowerPoint Presentation</vt:lpstr>
      <vt:lpstr>Preparation for Treatment and Session</vt:lpstr>
      <vt:lpstr>PowerPoint Presentation</vt:lpstr>
      <vt:lpstr>We are two sided Jigsaw Puzzles Derrick Adams-Artist</vt:lpstr>
      <vt:lpstr>Resilience the ability to identify and use strengths to be in the moment and thrive while managing difficulty.  Resources- how we use each variable through our strengths and gifts- to regulate and build resilience   </vt:lpstr>
      <vt:lpstr>Ingredients for Engaged Mindstate Co-Regulated Relationships</vt:lpstr>
      <vt:lpstr>PowerPoint Presentation</vt:lpstr>
      <vt:lpstr>  How do we help others dig deep into their spirit-into their gifts- to find their wisdom and open their hearts?  Collaborating with their Resources  </vt:lpstr>
      <vt:lpstr>Five Essential Ingredients for Healing  </vt:lpstr>
      <vt:lpstr>Creating Connection-Building the Pillars of Healthy Relationships</vt:lpstr>
      <vt:lpstr>PowerPoint Presentation</vt:lpstr>
      <vt:lpstr>PowerPoint Presentation</vt:lpstr>
      <vt:lpstr>CURIOSITY</vt:lpstr>
      <vt:lpstr>Thoughts on providing the missing resources</vt:lpstr>
      <vt:lpstr>Hearts and souls</vt:lpstr>
      <vt:lpstr>PowerPoint Presentation</vt:lpstr>
      <vt:lpstr>CCM Guidelines for Standard of Care-Using all the contexts to:  </vt:lpstr>
      <vt:lpstr>Interactional  Cycle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</dc:title>
  <dc:creator>Anita Mandley</dc:creator>
  <cp:lastModifiedBy>Microsoft account</cp:lastModifiedBy>
  <cp:revision>38</cp:revision>
  <dcterms:created xsi:type="dcterms:W3CDTF">2022-08-21T02:16:03Z</dcterms:created>
  <dcterms:modified xsi:type="dcterms:W3CDTF">2022-10-22T04:32:23Z</dcterms:modified>
</cp:coreProperties>
</file>